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448" r:id="rId5"/>
    <p:sldId id="2462" r:id="rId6"/>
    <p:sldId id="259" r:id="rId7"/>
    <p:sldId id="2464" r:id="rId8"/>
    <p:sldId id="2465" r:id="rId9"/>
    <p:sldId id="2469" r:id="rId10"/>
    <p:sldId id="2476" r:id="rId11"/>
    <p:sldId id="2471" r:id="rId12"/>
    <p:sldId id="2483" r:id="rId13"/>
    <p:sldId id="2477" r:id="rId14"/>
    <p:sldId id="2485" r:id="rId15"/>
    <p:sldId id="2487" r:id="rId16"/>
    <p:sldId id="2488" r:id="rId17"/>
    <p:sldId id="2480" r:id="rId18"/>
    <p:sldId id="2490" r:id="rId19"/>
    <p:sldId id="2491" r:id="rId20"/>
    <p:sldId id="2492" r:id="rId21"/>
    <p:sldId id="2493" r:id="rId22"/>
    <p:sldId id="2495" r:id="rId23"/>
    <p:sldId id="2496" r:id="rId24"/>
    <p:sldId id="2497" r:id="rId25"/>
    <p:sldId id="2498" r:id="rId26"/>
    <p:sldId id="2494" r:id="rId27"/>
    <p:sldId id="2472" r:id="rId28"/>
    <p:sldId id="2484" r:id="rId29"/>
    <p:sldId id="2473" r:id="rId30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FEAC"/>
    <a:srgbClr val="FBFEC2"/>
    <a:srgbClr val="898989"/>
    <a:srgbClr val="0C0714"/>
    <a:srgbClr val="01023B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2752" autoAdjust="0"/>
  </p:normalViewPr>
  <p:slideViewPr>
    <p:cSldViewPr snapToGrid="0">
      <p:cViewPr varScale="1">
        <p:scale>
          <a:sx n="83" d="100"/>
          <a:sy n="83" d="100"/>
        </p:scale>
        <p:origin x="449" y="55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4C8D905-AD25-4EA9-9BA7-CDFBE2B6064E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2025/3/13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AE93C0F-2CD9-4A6C-84A8-9380826C2B1F}" type="datetime1">
              <a:rPr lang="zh-TW" altLang="en-US" noProof="0" smtClean="0"/>
              <a:t>2025/3/13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28B34ED-4CDD-41C9-90F7-D768D5559A6F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1795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552A3-6A80-8FE7-4C02-AFD3DC56F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FA1178D-0E57-C0D4-296E-B31C08F995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49D37ED-13E3-24DC-0FCD-FD8DDCDF4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25DFE9-9EE8-3078-79FC-E9F9600D16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43124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B9FFD-089E-6D74-3449-50C5CF8B7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F2E93DF-4BFF-6474-189C-D437759999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9688A85-573C-7C56-6916-73C9A854CF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B6B3AF-D92B-9D63-9828-A06FA49171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1358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F71E6-6DCF-10CB-0733-7169E8162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8FED3BF-225B-56F8-8B05-C367F6B6E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406A60D-4929-22A4-F4C3-89F13FECA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819C81-1985-A13E-CD6A-5914A908E9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4577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AE052-0625-EAF9-A6B8-A069B128B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8D59420-1448-859A-CC36-02CABA0C0C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324E5B0-87EB-15CE-F6F6-1AB1D09B6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4AD463-D8C9-0FC4-64D9-5904F570F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3214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D12C6-7678-F5EC-1589-F8148C1C4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F52E8DB-56D6-E117-989F-5A6A063FA9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161F465-2788-0FC1-DDCA-136AB33165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365F98-6DBB-3486-F8B8-C2AA1F44BB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5038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84C8A-92EA-DC1B-FBA9-DB9AE6C79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393273E-1DDD-46DF-E57E-0418EC1DC6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6F0A8DA-FBFA-A6D6-8700-3EAB48F40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DDC416-E973-70E5-7D7D-07527BF19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7794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459C9-8CBC-898D-2D5F-0D9B23986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421EC49-8C23-5777-10AD-0758270A5A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E79D4BB-C9C7-B627-D1FB-B8182C6DD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41CFF8-6253-DCB6-65D8-67E79B199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2730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5DEEC-C43A-A321-9452-ED8490F4B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D08A5E0-39D4-402F-D58E-0F8901F0C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0C2CCDB-822E-6271-9519-DB53D9A33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D5AA96-DB37-71E0-B8D2-2EAD59D2D5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1294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6FF96-DE79-F365-F170-3401E08B3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8D9C924-2B31-43F1-ED8C-8F5FE51ABA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E67A5C7-1FF6-63EC-8B16-BE386B261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C8AFC0-2C3E-F1D8-5CE6-3BD7EC6D40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0834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471D7-F5EB-80E6-9B1A-B359D1A20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F472390-41B3-F311-E755-C9F964595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F98BD9F-1BFA-35B8-A3EE-AE5B69871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F636C2-AE0C-D8E7-C683-E93A0F84E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3166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816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9BF77-E823-FB8E-9E10-58ED4BEEA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D0B1B64-E55E-D36C-5278-A369DC6B67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13CE7D6-A5B6-78A6-836A-BB813A058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986E3E-2191-E5F6-3939-9962DD1A3C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8541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271B9-D43E-42A6-693E-1030911C1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5BCC97F-A0D2-2E1C-181A-F0AE095EEA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4ACAB4D-37AA-801C-3D2D-0CD67F786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158B54-C0E7-058F-33D3-D2DB69001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2853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005D0-6502-353B-ECAE-9C470056D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723A954-D33C-4D96-6FE5-819FED9DFE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23C7BD6-5E61-1038-DE35-A93C6E3D9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76ABF0-D402-F9D6-AED6-C8BB6DE549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87648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BEE77-3385-A1EC-F566-A63130EB7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0A73C8D-8415-3811-0745-0769D1EB37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266CEAA-35B5-BB30-7F37-EEFBAC3DE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99BA11-AC75-1F5B-590B-338334FE72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0279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05970-0673-4A8B-C9AD-7E47B5A7A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DBD30668-7EF5-FDE8-2EEF-45E03CF11B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27E12930-F349-06E7-7F2F-3CBF1772B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C2D1C974-2510-B869-C81A-543CCC6B2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33697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ADEAB-2CB6-B457-5B6E-643D7835C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337B019-61DC-57D1-FD1E-2BA28117A1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2117F4C-6C39-2AD4-35A4-012E1BC0D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189C99-9FC6-B3ED-15B0-160AC71FC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6575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8B575-5B0B-3BC3-E1E7-66866EBDF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7FFD7B67-7B70-03C4-6187-B2D1409C3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F63F11D6-8F22-6094-BDB0-D52A43DE0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6A2BFEA-326D-1F4A-C2A4-39DC737F5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2364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2E5BD-A321-1BFE-6CCC-703BC7E4B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32BB5A8B-C5E4-CE00-B107-1ADDF82ADF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8131E7EC-7F89-A0A4-4C36-008DFF1D8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5D9263B-CE27-E6FE-415E-2B0170FCEF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4163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E494F-2BFC-AB54-8B5F-088166109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9700465-DEA9-F98C-4BE3-9AC092A14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4C97CC9-9598-8BF1-31FB-BA4F5D2E0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7E447C-2391-BAE5-D410-5A480FD5D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0166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E60F7-38EF-05C5-0CC8-4C952AD97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D65F532D-141F-8072-5104-B3689F1C58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FCE9C3E0-303B-50EB-9764-AD77020E9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1939265-DC38-9A72-1E01-C7F6E37A6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0991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C45A8-2199-5D30-5F0F-EC3D853D1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279ACFD-0521-170F-E531-61B6F766E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0F2C32A-6DED-827C-98CE-4C290FE47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616808-DAFD-2EC5-2760-92BE644A47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2776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EC123-42CE-3A29-C2FB-E22DC8907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A285AABA-DC55-E17A-EABF-CAE99E31AE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27CB7A77-E1CD-0E80-C76B-E07AA4BFFA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3F54298-2F5A-80E8-8FA5-CC49C3B9DA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6042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pc="300" noProof="0"/>
              <a:t>年度檢閱​​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圖片版面配置區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1" name="投影片編號預留位置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C2E478F-E849-4A8C-AF1F-CBCC78A7CBF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6" name="內容版面配置區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zh-TW" altLang="en-US" sz="1600" noProof="0">
                <a:cs typeface="Biome Light" panose="020B0303030204020804" pitchFamily="34" charset="0"/>
              </a:rPr>
              <a:t>按一下以編輯母片文字樣式。</a:t>
            </a:r>
          </a:p>
          <a:p>
            <a:pPr marL="0" indent="0" rtl="0">
              <a:buNone/>
            </a:pPr>
            <a:endParaRPr lang="zh-TW" altLang="en-US" noProof="0"/>
          </a:p>
        </p:txBody>
      </p:sp>
      <p:sp>
        <p:nvSpPr>
          <p:cNvPr id="17" name="投影片編號版面配置區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n-US" altLang="zh-TW" noProof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語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z="4000" spc="300" noProof="0"/>
              <a:t>按一下以編輯母片標題樣式</a:t>
            </a:r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1" name="文字版面配置區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2" name="文字版面配置區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3" name="文字版面配置區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4" name="線上影像預留位置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  <p:sp>
        <p:nvSpPr>
          <p:cNvPr id="35" name="線上影像預留位置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  <p:sp>
        <p:nvSpPr>
          <p:cNvPr id="36" name="線上影像預留位置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標題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新增頁尾</a:t>
            </a: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C2E478F-E849-4A8C-AF1F-CBCC78A7CBF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簡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字版面配置區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algn="ctr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圖片版面配置區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1" name="投影片編號預留位置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C2E478F-E849-4A8C-AF1F-CBCC78A7CBF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6" name="內容版面配置區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zh-TW" altLang="en-US" sz="1600" noProof="0">
                <a:cs typeface="Biome Light" panose="020B0303030204020804" pitchFamily="34" charset="0"/>
              </a:rPr>
              <a:t>按一下以編輯母片文字樣式。</a:t>
            </a:r>
          </a:p>
          <a:p>
            <a:pPr marL="0" indent="0" rtl="0">
              <a:buNone/>
            </a:pPr>
            <a:endParaRPr lang="zh-TW" altLang="en-US" noProof="0"/>
          </a:p>
        </p:txBody>
      </p:sp>
      <p:sp>
        <p:nvSpPr>
          <p:cNvPr id="17" name="投影片編號版面配置區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n-US" altLang="zh-TW" noProof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節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新增頁尾</a:t>
            </a: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C2E478F-E849-4A8C-AF1F-CBCC78A7CBF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此處為投影片標題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lnSpc>
                <a:spcPct val="150000"/>
              </a:lnSpc>
              <a:spcBef>
                <a:spcPts val="500"/>
              </a:spcBef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lnSpc>
                <a:spcPct val="150000"/>
              </a:lnSpc>
              <a:spcBef>
                <a:spcPts val="500"/>
              </a:spcBef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lnSpc>
                <a:spcPct val="150000"/>
              </a:lnSpc>
              <a:spcBef>
                <a:spcPts val="500"/>
              </a:spcBef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lnSpc>
                <a:spcPct val="150000"/>
              </a:lnSpc>
              <a:spcBef>
                <a:spcPts val="500"/>
              </a:spcBef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9" name="投影片編號預留位置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C2E478F-E849-4A8C-AF1F-CBCC78A7CBF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5" name="圖片版面配置區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9" name="圖片版面配置區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1" name="圖片版面配置區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2" name="圖片版面配置區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3" name="圖片版面配置區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表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新增頁尾</a:t>
            </a: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C2E478F-E849-4A8C-AF1F-CBCC78A7CBF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2 欄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標題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algn="ctr" rtl="0"/>
            <a:r>
              <a:rPr lang="zh-TW" altLang="en-US" sz="4800" noProof="0"/>
              <a:t>按一下以編輯母片標題樣式</a:t>
            </a:r>
          </a:p>
        </p:txBody>
      </p:sp>
      <p:sp>
        <p:nvSpPr>
          <p:cNvPr id="19" name="圖片版面配置區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圖片版面配置區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文字版面配置區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spc="300" noProof="0">
                <a:solidFill>
                  <a:schemeClr val="tx1"/>
                </a:solidFill>
              </a:rPr>
              <a:t>按一下以編輯母片文字樣式</a:t>
            </a:r>
          </a:p>
        </p:txBody>
      </p:sp>
      <p:sp>
        <p:nvSpPr>
          <p:cNvPr id="11" name="內容版面配置區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zh-TW" altLang="en-US" sz="1400" noProof="0">
                <a:solidFill>
                  <a:schemeClr val="tx1"/>
                </a:solidFill>
              </a:rPr>
              <a:t>按一下以編輯母片文字樣式</a:t>
            </a:r>
          </a:p>
        </p:txBody>
      </p:sp>
      <p:sp>
        <p:nvSpPr>
          <p:cNvPr id="12" name="文字版面配置區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spc="300" noProof="0">
                <a:solidFill>
                  <a:schemeClr val="tx1"/>
                </a:solidFill>
              </a:rPr>
              <a:t>按一下以編輯母片文字樣式</a:t>
            </a:r>
          </a:p>
        </p:txBody>
      </p:sp>
      <p:sp>
        <p:nvSpPr>
          <p:cNvPr id="14" name="內容版面配置區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zh-TW" altLang="en-US" sz="1400" noProof="0">
                <a:solidFill>
                  <a:schemeClr val="tx1"/>
                </a:solidFill>
              </a:rPr>
              <a:t>按一下以編輯母片文字樣式</a:t>
            </a:r>
          </a:p>
        </p:txBody>
      </p:sp>
      <p:sp>
        <p:nvSpPr>
          <p:cNvPr id="20" name="投影片編號預留位置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C2E478F-E849-4A8C-AF1F-CBCC78A7CBF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3 欄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algn="ctr" rtl="0"/>
            <a:r>
              <a:rPr lang="zh-TW" altLang="en-US" sz="4800" noProof="0"/>
              <a:t>按一下以編輯母片標題樣式</a:t>
            </a:r>
          </a:p>
        </p:txBody>
      </p:sp>
      <p:sp>
        <p:nvSpPr>
          <p:cNvPr id="28" name="文字預留位置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5" name="圖片版面配置區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6" name="圖片版面配置區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9" name="文字預留位置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30" name="文字預留位置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31" name="投影片編號預留位置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C2E478F-E849-4A8C-AF1F-CBCC78A7CBF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新增頁尾</a:t>
            </a: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C2E478F-E849-4A8C-AF1F-CBCC78A7CBF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modules/generated/sklearn.impute.SimpleImputer.html" TargetMode="External"/><Relationship Id="rId3" Type="http://schemas.openxmlformats.org/officeDocument/2006/relationships/hyperlink" Target="https://blog.csdn.net/universsky2015/article/details/137312662" TargetMode="External"/><Relationship Id="rId7" Type="http://schemas.openxmlformats.org/officeDocument/2006/relationships/hyperlink" Target="https://pandas.pydata.org/docs/reference/api/pandas.DataFrame.dropna.html" TargetMode="External"/><Relationship Id="rId2" Type="http://schemas.openxmlformats.org/officeDocument/2006/relationships/hyperlink" Target="https://www.yongxi-stat.com/simple-regression-analysis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thelp.ithome.com.tw/m/articles/10260675" TargetMode="External"/><Relationship Id="rId5" Type="http://schemas.openxmlformats.org/officeDocument/2006/relationships/hyperlink" Target="https://medium.com/@AppliedDataScienceWeeklyNew/&#36039;&#26009;&#31185;&#23416;&#24120;&#35211;&#35264;&#24565;-&#32570;&#22833;&#20540;&#34389;&#29702;-8d62547d0c13" TargetMode="External"/><Relationship Id="rId4" Type="http://schemas.openxmlformats.org/officeDocument/2006/relationships/hyperlink" Target="https://bc165870081.medium.com/regression&#22238;&#27512;&#21839;&#38988;&#30340;&#35413;&#20272;&#25351;&#27161;-4fb9b7c9a993" TargetMode="External"/><Relationship Id="rId9" Type="http://schemas.openxmlformats.org/officeDocument/2006/relationships/hyperlink" Target="https://ithelp.ithome.com.tw/m/articles/10291434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版面配置區 7" descr="抽象影像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標題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sz="3600" cap="none" dirty="0"/>
              <a:t>HIDDEN Traps: Handling Missing Data in Regression and linear model.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3.14.2025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439197"/>
            <a:ext cx="4114800" cy="518795"/>
          </a:xfrm>
        </p:spPr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E59D3-8139-02EF-F691-F3AB2281A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A55838F-1017-A3CC-A4D1-416C5E16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dirty="0"/>
              <a:t>實例操作</a:t>
            </a: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E1D2F4C-44B6-A074-C179-AA9A9FC17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 rtlCol="0"/>
          <a:lstStyle/>
          <a:p>
            <a:pPr rtl="0"/>
            <a:r>
              <a:rPr lang="zh-TW" altLang="en-US" dirty="0"/>
              <a:t>讓我們進行深入實作</a:t>
            </a: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66D1704-AB72-4568-1A56-8D49F4DEB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10</a:t>
            </a:fld>
            <a:endParaRPr lang="zh-TW" altLang="en-US"/>
          </a:p>
        </p:txBody>
      </p:sp>
      <p:pic>
        <p:nvPicPr>
          <p:cNvPr id="11" name="圖片版面配置區 10" descr="一張含有 人員, 室內, 電腦, 文字 的圖片&#10;&#10;AI 產生的內容可能不正確。">
            <a:extLst>
              <a:ext uri="{FF2B5EF4-FFF2-40B4-BE49-F238E27FC236}">
                <a16:creationId xmlns:a16="http://schemas.microsoft.com/office/drawing/2014/main" id="{2BD5D5E5-5CB5-9CFC-8173-F5429BEFD2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8570" b="8570"/>
          <a:stretch>
            <a:fillRect/>
          </a:stretch>
        </p:blipFill>
        <p:spPr>
          <a:xfrm>
            <a:off x="1" y="0"/>
            <a:ext cx="3815482" cy="6858000"/>
          </a:xfrm>
        </p:spPr>
      </p:pic>
    </p:spTree>
    <p:extLst>
      <p:ext uri="{BB962C8B-B14F-4D97-AF65-F5344CB8AC3E}">
        <p14:creationId xmlns:p14="http://schemas.microsoft.com/office/powerpoint/2010/main" val="2946778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43790-BCA9-2B32-D0B3-ACD7AB6CA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D8569E2-7CA5-2521-F813-7C1885BB9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11</a:t>
            </a:fld>
            <a:endParaRPr lang="zh-TW" altLang="en-US"/>
          </a:p>
        </p:txBody>
      </p:sp>
      <p:pic>
        <p:nvPicPr>
          <p:cNvPr id="11" name="圖片版面配置區 10" descr="一張含有 人員, 室內, 電腦, 文字 的圖片&#10;&#10;AI 產生的內容可能不正確。">
            <a:extLst>
              <a:ext uri="{FF2B5EF4-FFF2-40B4-BE49-F238E27FC236}">
                <a16:creationId xmlns:a16="http://schemas.microsoft.com/office/drawing/2014/main" id="{ED447B1E-9267-7305-7B76-F2E89E2686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8570" b="8570"/>
          <a:stretch>
            <a:fillRect/>
          </a:stretch>
        </p:blipFill>
        <p:spPr>
          <a:xfrm>
            <a:off x="1" y="0"/>
            <a:ext cx="3815482" cy="6858000"/>
          </a:xfrm>
        </p:spPr>
      </p:pic>
      <p:sp>
        <p:nvSpPr>
          <p:cNvPr id="14" name="標題 7">
            <a:extLst>
              <a:ext uri="{FF2B5EF4-FFF2-40B4-BE49-F238E27FC236}">
                <a16:creationId xmlns:a16="http://schemas.microsoft.com/office/drawing/2014/main" id="{AFD70003-C8AA-58D6-810F-196D8476B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483" y="599194"/>
            <a:ext cx="8250098" cy="884238"/>
          </a:xfrm>
        </p:spPr>
        <p:txBody>
          <a:bodyPr rtlCol="0"/>
          <a:lstStyle/>
          <a:p>
            <a:pPr rtl="0"/>
            <a:r>
              <a:rPr lang="zh-TW" altLang="en-US" sz="3200" dirty="0"/>
              <a:t>安裝相關套件</a:t>
            </a:r>
            <a:endParaRPr lang="en-US" altLang="zh-TW" sz="3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3059865-DC4C-A635-2872-FAA82E8A7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483" y="2147831"/>
            <a:ext cx="8250099" cy="352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90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D10A5-E7DE-620F-49BA-C26C2899D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A466992-1670-60F3-7B4A-35F19FC23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12</a:t>
            </a:fld>
            <a:endParaRPr lang="zh-TW" altLang="en-US"/>
          </a:p>
        </p:txBody>
      </p:sp>
      <p:pic>
        <p:nvPicPr>
          <p:cNvPr id="11" name="圖片版面配置區 10" descr="一張含有 人員, 室內, 電腦, 文字 的圖片&#10;&#10;AI 產生的內容可能不正確。">
            <a:extLst>
              <a:ext uri="{FF2B5EF4-FFF2-40B4-BE49-F238E27FC236}">
                <a16:creationId xmlns:a16="http://schemas.microsoft.com/office/drawing/2014/main" id="{3BF3A848-CED8-70C2-5283-44ACA35FBA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8570" b="8570"/>
          <a:stretch>
            <a:fillRect/>
          </a:stretch>
        </p:blipFill>
        <p:spPr>
          <a:xfrm>
            <a:off x="1" y="0"/>
            <a:ext cx="3815482" cy="6858000"/>
          </a:xfrm>
        </p:spPr>
      </p:pic>
      <p:sp>
        <p:nvSpPr>
          <p:cNvPr id="14" name="標題 7">
            <a:extLst>
              <a:ext uri="{FF2B5EF4-FFF2-40B4-BE49-F238E27FC236}">
                <a16:creationId xmlns:a16="http://schemas.microsoft.com/office/drawing/2014/main" id="{C22C7784-E3BC-25C2-BCC0-844D20997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483" y="599194"/>
            <a:ext cx="8250098" cy="884238"/>
          </a:xfrm>
        </p:spPr>
        <p:txBody>
          <a:bodyPr rtlCol="0"/>
          <a:lstStyle/>
          <a:p>
            <a:pPr rtl="0"/>
            <a:r>
              <a:rPr lang="zh-TW" altLang="en-US" sz="3200" dirty="0"/>
              <a:t>觀察數據、發現有類別型資料</a:t>
            </a:r>
            <a:endParaRPr lang="en-US" altLang="zh-TW" sz="32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9D8E87-04D5-0B09-E7C4-DCAF36600114}"/>
              </a:ext>
            </a:extLst>
          </p:cNvPr>
          <p:cNvGrpSpPr/>
          <p:nvPr/>
        </p:nvGrpSpPr>
        <p:grpSpPr>
          <a:xfrm>
            <a:off x="3572080" y="1544410"/>
            <a:ext cx="8153111" cy="5251367"/>
            <a:chOff x="3512158" y="1498364"/>
            <a:chExt cx="8213034" cy="52513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4716D099-D456-BAEB-917B-BA44671B5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2158" y="1498364"/>
              <a:ext cx="4304478" cy="5233854"/>
            </a:xfrm>
            <a:prstGeom prst="rect">
              <a:avLst/>
            </a:prstGeom>
          </p:spPr>
        </p:pic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F2762A70-E4D6-404D-FD82-A2835BC7D894}"/>
                </a:ext>
              </a:extLst>
            </p:cNvPr>
            <p:cNvSpPr/>
            <p:nvPr/>
          </p:nvSpPr>
          <p:spPr>
            <a:xfrm>
              <a:off x="5973201" y="3705424"/>
              <a:ext cx="394705" cy="178275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BD79E6A1-8A91-1E62-5468-AA5866073826}"/>
                </a:ext>
              </a:extLst>
            </p:cNvPr>
            <p:cNvSpPr/>
            <p:nvPr/>
          </p:nvSpPr>
          <p:spPr>
            <a:xfrm>
              <a:off x="5492976" y="5488174"/>
              <a:ext cx="441850" cy="124404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443E2C0-B24A-FA8F-8614-044EB54A3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88359" y="1498364"/>
              <a:ext cx="3636833" cy="5236435"/>
            </a:xfrm>
            <a:prstGeom prst="rect">
              <a:avLst/>
            </a:prstGeom>
          </p:spPr>
        </p:pic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6E8CE824-9DFC-2AAB-7B81-3A5B2E21CA11}"/>
                </a:ext>
              </a:extLst>
            </p:cNvPr>
            <p:cNvSpPr/>
            <p:nvPr/>
          </p:nvSpPr>
          <p:spPr>
            <a:xfrm>
              <a:off x="10622146" y="3722938"/>
              <a:ext cx="233348" cy="178275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04BEAA8A-59AD-9BA2-CADE-410119BB716F}"/>
                </a:ext>
              </a:extLst>
            </p:cNvPr>
            <p:cNvSpPr/>
            <p:nvPr/>
          </p:nvSpPr>
          <p:spPr>
            <a:xfrm>
              <a:off x="10141920" y="5505688"/>
              <a:ext cx="441850" cy="124404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09370246-0297-7594-F194-05C4F8F73CA6}"/>
                </a:ext>
              </a:extLst>
            </p:cNvPr>
            <p:cNvSpPr/>
            <p:nvPr/>
          </p:nvSpPr>
          <p:spPr>
            <a:xfrm>
              <a:off x="6828395" y="3874688"/>
              <a:ext cx="1552507" cy="1236742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200" dirty="0"/>
                <a:t>Label encoding</a:t>
              </a:r>
              <a:endParaRPr lang="zh-TW" alt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29739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A25C8-6B0C-C51D-0E74-C3D22DEAD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B984A43-EAD4-471A-B293-4B55BD46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13</a:t>
            </a:fld>
            <a:endParaRPr lang="zh-TW" altLang="en-US"/>
          </a:p>
        </p:txBody>
      </p:sp>
      <p:pic>
        <p:nvPicPr>
          <p:cNvPr id="11" name="圖片版面配置區 10" descr="一張含有 人員, 室內, 電腦, 文字 的圖片&#10;&#10;AI 產生的內容可能不正確。">
            <a:extLst>
              <a:ext uri="{FF2B5EF4-FFF2-40B4-BE49-F238E27FC236}">
                <a16:creationId xmlns:a16="http://schemas.microsoft.com/office/drawing/2014/main" id="{EA1E2A53-4B73-CF12-680F-4D5ABD0D59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8570" b="8570"/>
          <a:stretch>
            <a:fillRect/>
          </a:stretch>
        </p:blipFill>
        <p:spPr>
          <a:xfrm>
            <a:off x="1" y="0"/>
            <a:ext cx="3815482" cy="6858000"/>
          </a:xfrm>
        </p:spPr>
      </p:pic>
      <p:sp>
        <p:nvSpPr>
          <p:cNvPr id="14" name="標題 7">
            <a:extLst>
              <a:ext uri="{FF2B5EF4-FFF2-40B4-BE49-F238E27FC236}">
                <a16:creationId xmlns:a16="http://schemas.microsoft.com/office/drawing/2014/main" id="{66A65C69-9251-5341-2DAE-665AE7045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483" y="599194"/>
            <a:ext cx="8250098" cy="884238"/>
          </a:xfrm>
        </p:spPr>
        <p:txBody>
          <a:bodyPr rtlCol="0"/>
          <a:lstStyle/>
          <a:p>
            <a:pPr rtl="0"/>
            <a:r>
              <a:rPr lang="zh-TW" altLang="en-US" sz="3200" dirty="0"/>
              <a:t>數據集前處理</a:t>
            </a:r>
            <a:r>
              <a:rPr lang="en-US" altLang="zh-TW" sz="3200" dirty="0"/>
              <a:t>&amp;</a:t>
            </a:r>
            <a:r>
              <a:rPr lang="zh-TW" altLang="en-US" sz="3200" dirty="0"/>
              <a:t>確認預處理後資料大小</a:t>
            </a:r>
            <a:endParaRPr lang="en-US" altLang="zh-TW" sz="3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3BC8B6-683D-D764-6EF4-3E31EF309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710" y="2900911"/>
            <a:ext cx="8573871" cy="214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1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F67C8-797E-D980-714C-23893DCF5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297D8378-AA65-A7EB-D19F-5B8A7330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14</a:t>
            </a:fld>
            <a:endParaRPr lang="zh-TW" altLang="en-US"/>
          </a:p>
        </p:txBody>
      </p:sp>
      <p:sp>
        <p:nvSpPr>
          <p:cNvPr id="14" name="標題 7">
            <a:extLst>
              <a:ext uri="{FF2B5EF4-FFF2-40B4-BE49-F238E27FC236}">
                <a16:creationId xmlns:a16="http://schemas.microsoft.com/office/drawing/2014/main" id="{271D6BDE-0D23-C8D3-4743-638FBCE23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965" y="191332"/>
            <a:ext cx="10282065" cy="884238"/>
          </a:xfrm>
        </p:spPr>
        <p:txBody>
          <a:bodyPr rtlCol="0"/>
          <a:lstStyle/>
          <a:p>
            <a:r>
              <a:rPr lang="zh-TW" altLang="en-US" sz="3200" dirty="0"/>
              <a:t>實作四種方式並測試準確度－</a:t>
            </a:r>
            <a:r>
              <a:rPr lang="en-US" altLang="zh-TW" sz="3200" b="0" i="0" dirty="0">
                <a:effectLst/>
              </a:rPr>
              <a:t>Deletion</a:t>
            </a:r>
            <a:r>
              <a:rPr lang="zh-TW" altLang="en-US" sz="3200" b="0" i="0" dirty="0">
                <a:effectLst/>
              </a:rPr>
              <a:t>（刪除法）</a:t>
            </a:r>
            <a:endParaRPr lang="en-US" altLang="zh-TW" sz="3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F29E717-E589-82DC-17CB-D01D91759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870" y="1302890"/>
            <a:ext cx="7162253" cy="5347975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6A3CA6C0-E6BE-51B7-31BE-41995290546A}"/>
              </a:ext>
            </a:extLst>
          </p:cNvPr>
          <p:cNvSpPr/>
          <p:nvPr/>
        </p:nvSpPr>
        <p:spPr>
          <a:xfrm>
            <a:off x="2877262" y="1870044"/>
            <a:ext cx="2017080" cy="54423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212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155DB-C248-E6E5-1F42-372EF1CF8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495C7AD-401F-F6A2-645D-1014082D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15</a:t>
            </a:fld>
            <a:endParaRPr lang="zh-TW" altLang="en-US"/>
          </a:p>
        </p:txBody>
      </p:sp>
      <p:sp>
        <p:nvSpPr>
          <p:cNvPr id="14" name="標題 7">
            <a:extLst>
              <a:ext uri="{FF2B5EF4-FFF2-40B4-BE49-F238E27FC236}">
                <a16:creationId xmlns:a16="http://schemas.microsoft.com/office/drawing/2014/main" id="{A9940667-21A9-4950-A36C-953CF6661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4" y="184753"/>
            <a:ext cx="11769551" cy="884238"/>
          </a:xfrm>
        </p:spPr>
        <p:txBody>
          <a:bodyPr rtlCol="0"/>
          <a:lstStyle/>
          <a:p>
            <a:r>
              <a:rPr lang="zh-TW" altLang="en-US" sz="2800" dirty="0"/>
              <a:t>實作四種方式並測試準確度－</a:t>
            </a:r>
            <a:r>
              <a:rPr lang="en-US" altLang="zh-TW" sz="2800" b="0" i="0" dirty="0">
                <a:effectLst/>
              </a:rPr>
              <a:t>Mean Imputation</a:t>
            </a:r>
            <a:r>
              <a:rPr lang="zh-TW" altLang="en-US" sz="2800" b="0" i="0" dirty="0">
                <a:effectLst/>
              </a:rPr>
              <a:t>（平均值補值）</a:t>
            </a:r>
            <a:endParaRPr lang="en-US" altLang="zh-TW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A5E757-9C3A-32E5-86BA-D159DC42F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599" y="1294291"/>
            <a:ext cx="5878800" cy="5356574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51F7FB93-D0C2-7AE0-C9E8-F9E286C0B15E}"/>
              </a:ext>
            </a:extLst>
          </p:cNvPr>
          <p:cNvSpPr/>
          <p:nvPr/>
        </p:nvSpPr>
        <p:spPr>
          <a:xfrm>
            <a:off x="3390378" y="1797680"/>
            <a:ext cx="4056389" cy="170203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233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E11FE-AC5E-1D23-C12E-493C3D369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B5F34EB-ADFF-E910-FD6C-3B3971D6A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16</a:t>
            </a:fld>
            <a:endParaRPr lang="zh-TW" altLang="en-US"/>
          </a:p>
        </p:txBody>
      </p:sp>
      <p:sp>
        <p:nvSpPr>
          <p:cNvPr id="14" name="標題 7">
            <a:extLst>
              <a:ext uri="{FF2B5EF4-FFF2-40B4-BE49-F238E27FC236}">
                <a16:creationId xmlns:a16="http://schemas.microsoft.com/office/drawing/2014/main" id="{E20EE313-2C14-8CD3-2B04-08E98FA9C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4" y="191331"/>
            <a:ext cx="11769551" cy="884238"/>
          </a:xfrm>
        </p:spPr>
        <p:txBody>
          <a:bodyPr rtlCol="0"/>
          <a:lstStyle/>
          <a:p>
            <a:r>
              <a:rPr lang="zh-TW" altLang="en-US" sz="2400" dirty="0"/>
              <a:t>實作四種方式並測試準確度－</a:t>
            </a:r>
            <a:r>
              <a:rPr lang="en-US" altLang="zh-TW" sz="2400" b="0" i="0" dirty="0">
                <a:effectLst/>
              </a:rPr>
              <a:t>Regression Imputation</a:t>
            </a:r>
            <a:r>
              <a:rPr lang="zh-TW" altLang="en-US" sz="2400" b="0" i="0" dirty="0">
                <a:effectLst/>
              </a:rPr>
              <a:t>（線性迴歸補值）</a:t>
            </a:r>
            <a:endParaRPr lang="en-US" altLang="zh-TW" sz="2400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3652ABC-8F92-6617-DAA9-4CE29C3C6A8D}"/>
              </a:ext>
            </a:extLst>
          </p:cNvPr>
          <p:cNvGrpSpPr/>
          <p:nvPr/>
        </p:nvGrpSpPr>
        <p:grpSpPr>
          <a:xfrm>
            <a:off x="106212" y="1216263"/>
            <a:ext cx="8467520" cy="5450406"/>
            <a:chOff x="3158598" y="1282047"/>
            <a:chExt cx="5874801" cy="4053049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4E1AEBEB-0B54-8A39-965D-0D6CC70E2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24508"/>
            <a:stretch/>
          </p:blipFill>
          <p:spPr>
            <a:xfrm>
              <a:off x="3158599" y="1282047"/>
              <a:ext cx="5874800" cy="4053049"/>
            </a:xfrm>
            <a:prstGeom prst="rect">
              <a:avLst/>
            </a:prstGeom>
          </p:spPr>
        </p:pic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95F86AB5-B4E8-DD2C-4FB0-8D413B661CD5}"/>
                </a:ext>
              </a:extLst>
            </p:cNvPr>
            <p:cNvSpPr/>
            <p:nvPr/>
          </p:nvSpPr>
          <p:spPr>
            <a:xfrm>
              <a:off x="3158598" y="1593749"/>
              <a:ext cx="5874799" cy="176124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4005B3C5-2AAC-8FDA-B2C5-E476C8AEA5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290" r="58155"/>
          <a:stretch/>
        </p:blipFill>
        <p:spPr>
          <a:xfrm>
            <a:off x="8573729" y="4327952"/>
            <a:ext cx="3997626" cy="214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5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6E203-6211-427A-112A-9D122B3A2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106A378-5A1A-F46A-8BBE-77CC6D9AB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17</a:t>
            </a:fld>
            <a:endParaRPr lang="zh-TW" altLang="en-US"/>
          </a:p>
        </p:txBody>
      </p:sp>
      <p:sp>
        <p:nvSpPr>
          <p:cNvPr id="14" name="標題 7">
            <a:extLst>
              <a:ext uri="{FF2B5EF4-FFF2-40B4-BE49-F238E27FC236}">
                <a16:creationId xmlns:a16="http://schemas.microsoft.com/office/drawing/2014/main" id="{E34A0722-7734-698D-CB76-04EA3DBD5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52" y="165018"/>
            <a:ext cx="11769551" cy="884238"/>
          </a:xfrm>
        </p:spPr>
        <p:txBody>
          <a:bodyPr rtlCol="0"/>
          <a:lstStyle/>
          <a:p>
            <a:pPr algn="ctr"/>
            <a:r>
              <a:rPr lang="zh-TW" altLang="en-US" sz="3200" dirty="0"/>
              <a:t>實作四種方式並測試準確度－</a:t>
            </a:r>
            <a:r>
              <a:rPr lang="en-US" altLang="zh-TW" sz="3200" b="0" i="0" dirty="0">
                <a:effectLst/>
              </a:rPr>
              <a:t>MICE</a:t>
            </a:r>
            <a:r>
              <a:rPr lang="zh-TW" altLang="en-US" sz="3200" b="0" i="0" dirty="0">
                <a:effectLst/>
              </a:rPr>
              <a:t>（多重插補法）</a:t>
            </a:r>
            <a:endParaRPr lang="en-US" altLang="zh-TW" sz="3200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FE3CACA-B5DB-DF43-03D2-95144F9F4A5B}"/>
              </a:ext>
            </a:extLst>
          </p:cNvPr>
          <p:cNvGrpSpPr/>
          <p:nvPr/>
        </p:nvGrpSpPr>
        <p:grpSpPr>
          <a:xfrm>
            <a:off x="83519" y="1370030"/>
            <a:ext cx="12024961" cy="4887764"/>
            <a:chOff x="198783" y="1590320"/>
            <a:chExt cx="12490984" cy="4981519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BB769462-E3DE-1A1A-244F-108AE99894C5}"/>
                </a:ext>
              </a:extLst>
            </p:cNvPr>
            <p:cNvGrpSpPr/>
            <p:nvPr/>
          </p:nvGrpSpPr>
          <p:grpSpPr>
            <a:xfrm>
              <a:off x="198783" y="1590320"/>
              <a:ext cx="5897217" cy="4981519"/>
              <a:chOff x="3156351" y="1257479"/>
              <a:chExt cx="4774500" cy="271609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D413CF4D-FBCE-FB2F-A9F3-2C704CCF1A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18792" b="49640"/>
              <a:stretch/>
            </p:blipFill>
            <p:spPr>
              <a:xfrm>
                <a:off x="3156351" y="1257479"/>
                <a:ext cx="4774500" cy="2716096"/>
              </a:xfrm>
              <a:prstGeom prst="rect">
                <a:avLst/>
              </a:prstGeom>
            </p:spPr>
          </p:pic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37ADD605-20D9-D9DC-3F23-06983A0A437B}"/>
                  </a:ext>
                </a:extLst>
              </p:cNvPr>
              <p:cNvSpPr/>
              <p:nvPr/>
            </p:nvSpPr>
            <p:spPr>
              <a:xfrm>
                <a:off x="3370642" y="1613486"/>
                <a:ext cx="3095941" cy="544236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C84D4958-2276-42CE-24C8-D2A638C5BB43}"/>
                </a:ext>
              </a:extLst>
            </p:cNvPr>
            <p:cNvGrpSpPr/>
            <p:nvPr/>
          </p:nvGrpSpPr>
          <p:grpSpPr>
            <a:xfrm>
              <a:off x="6096000" y="1590320"/>
              <a:ext cx="6593767" cy="4981519"/>
              <a:chOff x="3156351" y="3934767"/>
              <a:chExt cx="5879298" cy="2716097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5A313F7-CBEA-B64D-062D-7ABA8859D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49640"/>
              <a:stretch/>
            </p:blipFill>
            <p:spPr>
              <a:xfrm>
                <a:off x="3156351" y="3934767"/>
                <a:ext cx="5879298" cy="2716097"/>
              </a:xfrm>
              <a:prstGeom prst="rect">
                <a:avLst/>
              </a:prstGeom>
            </p:spPr>
          </p:pic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3B314189-2D10-2FDF-8FC6-7F6F708D159F}"/>
                  </a:ext>
                </a:extLst>
              </p:cNvPr>
              <p:cNvSpPr/>
              <p:nvPr/>
            </p:nvSpPr>
            <p:spPr>
              <a:xfrm>
                <a:off x="3370641" y="4364361"/>
                <a:ext cx="5665008" cy="720756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4775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F9456-9AFD-5E77-E1CF-E11EA7220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D0A85D4-3068-83AD-9B59-C4E7E318E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18</a:t>
            </a:fld>
            <a:endParaRPr lang="zh-TW" altLang="en-US"/>
          </a:p>
        </p:txBody>
      </p:sp>
      <p:sp>
        <p:nvSpPr>
          <p:cNvPr id="14" name="標題 7">
            <a:extLst>
              <a:ext uri="{FF2B5EF4-FFF2-40B4-BE49-F238E27FC236}">
                <a16:creationId xmlns:a16="http://schemas.microsoft.com/office/drawing/2014/main" id="{3C0EC3B3-C1E8-87A8-6E4F-2F0E14450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4" y="161706"/>
            <a:ext cx="11769551" cy="884238"/>
          </a:xfrm>
        </p:spPr>
        <p:txBody>
          <a:bodyPr rtlCol="0"/>
          <a:lstStyle/>
          <a:p>
            <a:pPr algn="ctr"/>
            <a:r>
              <a:rPr lang="zh-TW" altLang="en-US" sz="3200" dirty="0"/>
              <a:t>綜合版</a:t>
            </a:r>
            <a:endParaRPr lang="en-US" altLang="zh-TW" sz="32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B40B3AB-4530-4427-3A29-B90B76FAB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78" y="1180827"/>
            <a:ext cx="5620630" cy="536416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C1E9941-1D85-9D02-6F35-CF8305931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069" y="1180827"/>
            <a:ext cx="6048051" cy="536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5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7FF36-2C34-624A-043A-70A91ABCF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2F86B2-BFE7-33FA-81FB-5F2CF3E71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19</a:t>
            </a:fld>
            <a:endParaRPr lang="zh-TW" altLang="en-US"/>
          </a:p>
        </p:txBody>
      </p:sp>
      <p:sp>
        <p:nvSpPr>
          <p:cNvPr id="14" name="標題 7">
            <a:extLst>
              <a:ext uri="{FF2B5EF4-FFF2-40B4-BE49-F238E27FC236}">
                <a16:creationId xmlns:a16="http://schemas.microsoft.com/office/drawing/2014/main" id="{6E27B02C-EAA7-DEA5-5829-D38363646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4" y="161706"/>
            <a:ext cx="11769551" cy="884238"/>
          </a:xfrm>
        </p:spPr>
        <p:txBody>
          <a:bodyPr rtlCol="0"/>
          <a:lstStyle/>
          <a:p>
            <a:pPr algn="ctr"/>
            <a:r>
              <a:rPr lang="zh-TW" altLang="en-US" sz="3200" dirty="0"/>
              <a:t>綜合版</a:t>
            </a:r>
            <a:endParaRPr lang="en-US" altLang="zh-TW" sz="32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C31E004-E958-9202-AA3E-9E2EA26B5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3" y="980694"/>
            <a:ext cx="6132559" cy="5852734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EB7E15DE-88E3-3BCC-2D17-DBA6AB097155}"/>
              </a:ext>
            </a:extLst>
          </p:cNvPr>
          <p:cNvSpPr/>
          <p:nvPr/>
        </p:nvSpPr>
        <p:spPr>
          <a:xfrm>
            <a:off x="211224" y="1763016"/>
            <a:ext cx="4243608" cy="3354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ADE629A5-712B-DBA8-1F11-FFBAB48DD59A}"/>
              </a:ext>
            </a:extLst>
          </p:cNvPr>
          <p:cNvSpPr/>
          <p:nvPr/>
        </p:nvSpPr>
        <p:spPr>
          <a:xfrm>
            <a:off x="6983728" y="1282791"/>
            <a:ext cx="4236500" cy="980185"/>
          </a:xfrm>
          <a:prstGeom prst="wedgeRoundRectCallout">
            <a:avLst>
              <a:gd name="adj1" fmla="val -110119"/>
              <a:gd name="adj2" fmla="val 13507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刪除 </a:t>
            </a:r>
            <a:r>
              <a:rPr lang="en-US" altLang="zh-TW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Embarked </a:t>
            </a:r>
            <a:r>
              <a:rPr lang="zh-TW" altLang="en-US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欄位有缺失值的資料</a:t>
            </a:r>
            <a:endParaRPr lang="en-US" altLang="zh-TW" sz="18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pPr algn="ctr"/>
            <a:r>
              <a:rPr lang="zh-TW" altLang="en-US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（因為只有 </a:t>
            </a:r>
            <a:r>
              <a:rPr lang="en-US" altLang="zh-TW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2 </a:t>
            </a:r>
            <a:r>
              <a:rPr lang="zh-TW" altLang="en-US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筆，相對影響不大。）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618C4F-7CCC-8844-7D67-4AB70E2E1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130" y="2314639"/>
            <a:ext cx="3465696" cy="348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56511667-46F2-DDE8-255C-77EA50794AFF}"/>
              </a:ext>
            </a:extLst>
          </p:cNvPr>
          <p:cNvSpPr/>
          <p:nvPr/>
        </p:nvSpPr>
        <p:spPr>
          <a:xfrm>
            <a:off x="7508698" y="3124750"/>
            <a:ext cx="3251040" cy="25655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3218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版面配置區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8715" b="8715"/>
          <a:stretch/>
        </p:blipFill>
        <p:spPr/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cap="none" dirty="0"/>
              <a:t>Outline</a:t>
            </a:r>
            <a:endParaRPr lang="zh-TW" altLang="en-US" cap="none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19" y="2407796"/>
            <a:ext cx="4631636" cy="2700252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Regression and Data Issues</a:t>
            </a:r>
            <a:endParaRPr lang="zh-TW" altLang="en-US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Missing Data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Handle Missing Data </a:t>
            </a:r>
            <a:endParaRPr lang="zh-TW" altLang="en-US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Case Study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37B2D-EC94-1490-4617-7C42D54ED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29EF413-2B14-57F3-296D-DE5704B8E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20</a:t>
            </a:fld>
            <a:endParaRPr lang="zh-TW" altLang="en-US"/>
          </a:p>
        </p:txBody>
      </p:sp>
      <p:sp>
        <p:nvSpPr>
          <p:cNvPr id="14" name="標題 7">
            <a:extLst>
              <a:ext uri="{FF2B5EF4-FFF2-40B4-BE49-F238E27FC236}">
                <a16:creationId xmlns:a16="http://schemas.microsoft.com/office/drawing/2014/main" id="{8E24A816-4C79-CC92-98D1-A02661D6E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4" y="161706"/>
            <a:ext cx="11769551" cy="884238"/>
          </a:xfrm>
        </p:spPr>
        <p:txBody>
          <a:bodyPr rtlCol="0"/>
          <a:lstStyle/>
          <a:p>
            <a:pPr algn="ctr"/>
            <a:r>
              <a:rPr lang="zh-TW" altLang="en-US" sz="3200" dirty="0"/>
              <a:t>綜合版</a:t>
            </a:r>
            <a:endParaRPr lang="en-US" altLang="zh-TW" sz="32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B7E1398-5FEC-38BF-D267-6A6F47CFA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3" y="980694"/>
            <a:ext cx="6132559" cy="5852734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25FB6CB8-A59A-5A61-D003-4838E11AAB89}"/>
              </a:ext>
            </a:extLst>
          </p:cNvPr>
          <p:cNvSpPr/>
          <p:nvPr/>
        </p:nvSpPr>
        <p:spPr>
          <a:xfrm>
            <a:off x="211223" y="2177967"/>
            <a:ext cx="5235705" cy="499449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C07A9837-5441-48C9-65FE-474AD780F4C7}"/>
              </a:ext>
            </a:extLst>
          </p:cNvPr>
          <p:cNvSpPr/>
          <p:nvPr/>
        </p:nvSpPr>
        <p:spPr>
          <a:xfrm>
            <a:off x="7413877" y="1045944"/>
            <a:ext cx="4236500" cy="980185"/>
          </a:xfrm>
          <a:prstGeom prst="wedgeRoundRectCallout">
            <a:avLst>
              <a:gd name="adj1" fmla="val -95833"/>
              <a:gd name="adj2" fmla="val 79949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0" i="0" dirty="0">
                <a:solidFill>
                  <a:srgbClr val="3A3A3A"/>
                </a:solidFill>
                <a:effectLst/>
                <a:latin typeface="Lato" panose="020F0502020204030204" pitchFamily="34" charset="0"/>
              </a:rPr>
              <a:t>外國人的稱謂和職</a:t>
            </a:r>
            <a:r>
              <a:rPr lang="zh-TW" altLang="en-US" dirty="0">
                <a:solidFill>
                  <a:srgbClr val="3A3A3A"/>
                </a:solidFill>
                <a:latin typeface="Lato" panose="020F0502020204030204" pitchFamily="34" charset="0"/>
              </a:rPr>
              <a:t>稱</a:t>
            </a:r>
            <a:r>
              <a:rPr lang="zh-TW" altLang="en-US" b="0" i="0" dirty="0">
                <a:solidFill>
                  <a:srgbClr val="3A3A3A"/>
                </a:solidFill>
                <a:effectLst/>
                <a:latin typeface="Lato" panose="020F0502020204030204" pitchFamily="34" charset="0"/>
              </a:rPr>
              <a:t>、年紀會有些關係，因此我們處理</a:t>
            </a:r>
            <a:r>
              <a:rPr lang="en-US" altLang="zh-TW" b="0" i="0" dirty="0">
                <a:solidFill>
                  <a:srgbClr val="3A3A3A"/>
                </a:solidFill>
                <a:effectLst/>
                <a:latin typeface="Lato" panose="020F0502020204030204" pitchFamily="34" charset="0"/>
              </a:rPr>
              <a:t>“ Name ”</a:t>
            </a:r>
            <a:r>
              <a:rPr lang="zh-TW" altLang="en-US" b="0" i="0" dirty="0">
                <a:solidFill>
                  <a:srgbClr val="3A3A3A"/>
                </a:solidFill>
                <a:effectLst/>
                <a:latin typeface="Lato" panose="020F0502020204030204" pitchFamily="34" charset="0"/>
              </a:rPr>
              <a:t>欄位，將</a:t>
            </a:r>
            <a:r>
              <a:rPr lang="en-US" altLang="zh-TW" b="0" i="0" dirty="0">
                <a:solidFill>
                  <a:srgbClr val="3A3A3A"/>
                </a:solidFill>
                <a:effectLst/>
                <a:latin typeface="Lato" panose="020F0502020204030204" pitchFamily="34" charset="0"/>
              </a:rPr>
              <a:t>Name</a:t>
            </a:r>
            <a:r>
              <a:rPr lang="zh-TW" altLang="en-US" b="0" i="0" dirty="0">
                <a:solidFill>
                  <a:srgbClr val="3A3A3A"/>
                </a:solidFill>
                <a:effectLst/>
                <a:latin typeface="Lato" panose="020F0502020204030204" pitchFamily="34" charset="0"/>
              </a:rPr>
              <a:t>做處理後取出，命名為新特徵</a:t>
            </a:r>
            <a:r>
              <a:rPr lang="en-US" altLang="zh-TW" b="0" i="0" dirty="0">
                <a:solidFill>
                  <a:srgbClr val="3A3A3A"/>
                </a:solidFill>
                <a:effectLst/>
                <a:latin typeface="Lato" panose="020F0502020204030204" pitchFamily="34" charset="0"/>
              </a:rPr>
              <a:t>“Title”</a:t>
            </a:r>
            <a:r>
              <a:rPr lang="zh-TW" altLang="en-US" b="0" i="0" dirty="0">
                <a:solidFill>
                  <a:srgbClr val="3A3A3A"/>
                </a:solidFill>
                <a:effectLst/>
                <a:latin typeface="Lato" panose="020F0502020204030204" pitchFamily="34" charset="0"/>
              </a:rPr>
              <a:t>。</a:t>
            </a:r>
            <a:endParaRPr lang="zh-TW" altLang="en-US" sz="18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0D44F49-D053-F24F-DAC4-9D3BAB6220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7056"/>
          <a:stretch/>
        </p:blipFill>
        <p:spPr>
          <a:xfrm>
            <a:off x="7722810" y="2153395"/>
            <a:ext cx="3618633" cy="2477811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0AC3287-FE44-2749-B4F1-2A1CCBFD15AE}"/>
              </a:ext>
            </a:extLst>
          </p:cNvPr>
          <p:cNvSpPr/>
          <p:nvPr/>
        </p:nvSpPr>
        <p:spPr>
          <a:xfrm>
            <a:off x="8190129" y="2403387"/>
            <a:ext cx="381549" cy="2279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DBE5E40A-B97A-8D5E-A4F4-0FF6BE687B43}"/>
              </a:ext>
            </a:extLst>
          </p:cNvPr>
          <p:cNvSpPr/>
          <p:nvPr/>
        </p:nvSpPr>
        <p:spPr>
          <a:xfrm>
            <a:off x="8303058" y="2644643"/>
            <a:ext cx="452815" cy="2279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4AE0394-0FA2-F743-79B8-4A9423E51EBA}"/>
              </a:ext>
            </a:extLst>
          </p:cNvPr>
          <p:cNvSpPr/>
          <p:nvPr/>
        </p:nvSpPr>
        <p:spPr>
          <a:xfrm>
            <a:off x="8303058" y="2871574"/>
            <a:ext cx="534495" cy="195774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30124B2E-366A-730B-9EA5-1D54CC8AA962}"/>
              </a:ext>
            </a:extLst>
          </p:cNvPr>
          <p:cNvSpPr/>
          <p:nvPr/>
        </p:nvSpPr>
        <p:spPr>
          <a:xfrm>
            <a:off x="8219181" y="3097456"/>
            <a:ext cx="452815" cy="2279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76CEA65C-DDE2-5369-FCD8-C5FFCEA8B7F6}"/>
              </a:ext>
            </a:extLst>
          </p:cNvPr>
          <p:cNvSpPr/>
          <p:nvPr/>
        </p:nvSpPr>
        <p:spPr>
          <a:xfrm>
            <a:off x="8076650" y="3310382"/>
            <a:ext cx="452815" cy="2279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AAD126CA-832D-C2FA-86DC-93AA0B50AE31}"/>
              </a:ext>
            </a:extLst>
          </p:cNvPr>
          <p:cNvSpPr/>
          <p:nvPr/>
        </p:nvSpPr>
        <p:spPr>
          <a:xfrm>
            <a:off x="8118863" y="3532565"/>
            <a:ext cx="452815" cy="2279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BE7A4805-CBBF-03CB-9B37-C8373ED440D3}"/>
              </a:ext>
            </a:extLst>
          </p:cNvPr>
          <p:cNvSpPr/>
          <p:nvPr/>
        </p:nvSpPr>
        <p:spPr>
          <a:xfrm>
            <a:off x="8303058" y="3739694"/>
            <a:ext cx="452815" cy="2279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3E8258D-C48D-4F41-4AF7-40D8BD5CE742}"/>
              </a:ext>
            </a:extLst>
          </p:cNvPr>
          <p:cNvSpPr/>
          <p:nvPr/>
        </p:nvSpPr>
        <p:spPr>
          <a:xfrm>
            <a:off x="8219181" y="3982728"/>
            <a:ext cx="618372" cy="2279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3B4AA049-F709-1099-87ED-51DDEFD90C71}"/>
              </a:ext>
            </a:extLst>
          </p:cNvPr>
          <p:cNvSpPr/>
          <p:nvPr/>
        </p:nvSpPr>
        <p:spPr>
          <a:xfrm>
            <a:off x="8166194" y="4225762"/>
            <a:ext cx="505802" cy="195774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7BC44EC4-9E25-E3D0-F631-5C2730273298}"/>
              </a:ext>
            </a:extLst>
          </p:cNvPr>
          <p:cNvSpPr/>
          <p:nvPr/>
        </p:nvSpPr>
        <p:spPr>
          <a:xfrm>
            <a:off x="8166194" y="4422531"/>
            <a:ext cx="505802" cy="221188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6C1173E-2835-83E1-2E3A-0479B023112D}"/>
              </a:ext>
            </a:extLst>
          </p:cNvPr>
          <p:cNvSpPr txBox="1"/>
          <p:nvPr/>
        </p:nvSpPr>
        <p:spPr>
          <a:xfrm>
            <a:off x="6519211" y="5303552"/>
            <a:ext cx="592204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3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Sandstrom, Miss. Marguerite Rut</a:t>
            </a:r>
            <a:r>
              <a:rPr lang="en-US" altLang="zh-TW" sz="3300" dirty="0"/>
              <a:t> </a:t>
            </a:r>
            <a:endParaRPr lang="zh-TW" altLang="en-US" sz="3300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E3F07B7-802A-1E29-D2AB-F3B8C1FDC4FC}"/>
              </a:ext>
            </a:extLst>
          </p:cNvPr>
          <p:cNvCxnSpPr/>
          <p:nvPr/>
        </p:nvCxnSpPr>
        <p:spPr>
          <a:xfrm flipV="1">
            <a:off x="7591494" y="5903716"/>
            <a:ext cx="711563" cy="64838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2668B8CE-CB50-9066-C149-63FDED7C7DA3}"/>
              </a:ext>
            </a:extLst>
          </p:cNvPr>
          <p:cNvCxnSpPr/>
          <p:nvPr/>
        </p:nvCxnSpPr>
        <p:spPr>
          <a:xfrm>
            <a:off x="8419095" y="4828558"/>
            <a:ext cx="0" cy="1723546"/>
          </a:xfrm>
          <a:prstGeom prst="line">
            <a:avLst/>
          </a:prstGeom>
          <a:ln w="762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8B4E2356-016E-C63A-7E47-27E0F327C453}"/>
              </a:ext>
            </a:extLst>
          </p:cNvPr>
          <p:cNvCxnSpPr/>
          <p:nvPr/>
        </p:nvCxnSpPr>
        <p:spPr>
          <a:xfrm>
            <a:off x="9235915" y="4831002"/>
            <a:ext cx="0" cy="1723546"/>
          </a:xfrm>
          <a:prstGeom prst="line">
            <a:avLst/>
          </a:prstGeom>
          <a:ln w="762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0F0A5B96-2345-3B57-E2A7-F18FD7A7B035}"/>
              </a:ext>
            </a:extLst>
          </p:cNvPr>
          <p:cNvCxnSpPr/>
          <p:nvPr/>
        </p:nvCxnSpPr>
        <p:spPr>
          <a:xfrm flipH="1" flipV="1">
            <a:off x="9375340" y="5833205"/>
            <a:ext cx="697312" cy="74994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>
            <a:extLst>
              <a:ext uri="{FF2B5EF4-FFF2-40B4-BE49-F238E27FC236}">
                <a16:creationId xmlns:a16="http://schemas.microsoft.com/office/drawing/2014/main" id="{87D03F53-36AC-62DE-6049-969401E8264A}"/>
              </a:ext>
            </a:extLst>
          </p:cNvPr>
          <p:cNvSpPr/>
          <p:nvPr/>
        </p:nvSpPr>
        <p:spPr>
          <a:xfrm>
            <a:off x="8372678" y="5231954"/>
            <a:ext cx="929749" cy="74994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6877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EEB6C-F2D6-8232-8054-55EB1F74A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6C1A17-50EB-F064-38CE-6F1AE92B4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21</a:t>
            </a:fld>
            <a:endParaRPr lang="zh-TW" altLang="en-US"/>
          </a:p>
        </p:txBody>
      </p:sp>
      <p:sp>
        <p:nvSpPr>
          <p:cNvPr id="14" name="標題 7">
            <a:extLst>
              <a:ext uri="{FF2B5EF4-FFF2-40B4-BE49-F238E27FC236}">
                <a16:creationId xmlns:a16="http://schemas.microsoft.com/office/drawing/2014/main" id="{EF2D6F6E-F0A2-8199-0163-1F270396E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4" y="161706"/>
            <a:ext cx="11769551" cy="884238"/>
          </a:xfrm>
        </p:spPr>
        <p:txBody>
          <a:bodyPr rtlCol="0"/>
          <a:lstStyle/>
          <a:p>
            <a:pPr algn="ctr"/>
            <a:r>
              <a:rPr lang="zh-TW" altLang="en-US" sz="3200" dirty="0"/>
              <a:t>綜合版</a:t>
            </a:r>
            <a:endParaRPr lang="en-US" altLang="zh-TW" sz="32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BAAEE5B-4227-E364-3AA3-B197ECC1F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3" y="980694"/>
            <a:ext cx="6132559" cy="5852734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7A81A0B2-2D62-A3BA-8829-8CC47E7750EF}"/>
              </a:ext>
            </a:extLst>
          </p:cNvPr>
          <p:cNvSpPr/>
          <p:nvPr/>
        </p:nvSpPr>
        <p:spPr>
          <a:xfrm>
            <a:off x="211224" y="2661318"/>
            <a:ext cx="5235705" cy="391066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DDE55B14-D4A3-FA83-E968-01E7BDFD6D5E}"/>
              </a:ext>
            </a:extLst>
          </p:cNvPr>
          <p:cNvSpPr/>
          <p:nvPr/>
        </p:nvSpPr>
        <p:spPr>
          <a:xfrm>
            <a:off x="7413876" y="1045943"/>
            <a:ext cx="4354911" cy="2157745"/>
          </a:xfrm>
          <a:prstGeom prst="wedgeRoundRectCallout">
            <a:avLst>
              <a:gd name="adj1" fmla="val -94449"/>
              <a:gd name="adj2" fmla="val 33295"/>
              <a:gd name="adj3" fmla="val 16667"/>
            </a:avLst>
          </a:prstGeom>
          <a:solidFill>
            <a:srgbClr val="FBFEC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500"/>
              </a:spcAft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定義一個名為 </a:t>
            </a:r>
            <a:r>
              <a:rPr lang="en-US" altLang="zh-TW" dirty="0" err="1">
                <a:solidFill>
                  <a:schemeClr val="tx1"/>
                </a:solidFill>
              </a:rPr>
              <a:t>age_means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zh-TW" altLang="en-US" dirty="0">
                <a:solidFill>
                  <a:schemeClr val="tx1"/>
                </a:solidFill>
              </a:rPr>
              <a:t>的字典。</a:t>
            </a:r>
            <a:endParaRPr lang="en-US" altLang="zh-TW" dirty="0">
              <a:solidFill>
                <a:schemeClr val="tx1"/>
              </a:solidFill>
            </a:endParaRPr>
          </a:p>
          <a:p>
            <a:pPr marL="342900" indent="-342900">
              <a:spcAft>
                <a:spcPts val="500"/>
              </a:spcAft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使用</a:t>
            </a:r>
            <a:r>
              <a:rPr lang="en-US" altLang="zh-TW" dirty="0" err="1">
                <a:solidFill>
                  <a:schemeClr val="tx1"/>
                </a:solidFill>
              </a:rPr>
              <a:t>groupby</a:t>
            </a:r>
            <a:r>
              <a:rPr lang="zh-TW" altLang="en-US" dirty="0">
                <a:solidFill>
                  <a:schemeClr val="tx1"/>
                </a:solidFill>
              </a:rPr>
              <a:t>的方式，按照</a:t>
            </a:r>
            <a:r>
              <a:rPr lang="en-US" altLang="zh-TW" dirty="0">
                <a:solidFill>
                  <a:schemeClr val="tx1"/>
                </a:solidFill>
              </a:rPr>
              <a:t>“Title”</a:t>
            </a:r>
            <a:r>
              <a:rPr lang="zh-TW" altLang="en-US" dirty="0">
                <a:solidFill>
                  <a:schemeClr val="tx1"/>
                </a:solidFill>
              </a:rPr>
              <a:t>的欄位做為標籤做分組。</a:t>
            </a:r>
            <a:endParaRPr lang="en-US" altLang="zh-TW" dirty="0">
              <a:solidFill>
                <a:schemeClr val="tx1"/>
              </a:solidFill>
            </a:endParaRPr>
          </a:p>
          <a:p>
            <a:pPr marL="342900" indent="-342900">
              <a:spcAft>
                <a:spcPts val="500"/>
              </a:spcAft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對 </a:t>
            </a:r>
            <a:r>
              <a:rPr lang="en-US" altLang="zh-TW" dirty="0">
                <a:solidFill>
                  <a:schemeClr val="tx1"/>
                </a:solidFill>
              </a:rPr>
              <a:t>“Age” </a:t>
            </a:r>
            <a:r>
              <a:rPr lang="zh-TW" altLang="en-US" dirty="0">
                <a:solidFill>
                  <a:schemeClr val="tx1"/>
                </a:solidFill>
              </a:rPr>
              <a:t>計算各組的平均值 </a:t>
            </a:r>
            <a:r>
              <a:rPr lang="en-US" altLang="zh-TW" dirty="0">
                <a:solidFill>
                  <a:schemeClr val="tx1"/>
                </a:solidFill>
              </a:rPr>
              <a:t>[.mean()]</a:t>
            </a:r>
            <a:r>
              <a:rPr lang="zh-TW" altLang="en-US" dirty="0">
                <a:solidFill>
                  <a:schemeClr val="tx1"/>
                </a:solidFill>
              </a:rPr>
              <a:t>。</a:t>
            </a:r>
            <a:endParaRPr lang="en-US" altLang="zh-TW" dirty="0">
              <a:solidFill>
                <a:schemeClr val="tx1"/>
              </a:solidFill>
            </a:endParaRPr>
          </a:p>
          <a:p>
            <a:pPr marL="342900" indent="-342900">
              <a:spcAft>
                <a:spcPts val="500"/>
              </a:spcAft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再將其轉換為字典格式 </a:t>
            </a:r>
            <a:r>
              <a:rPr lang="en-US" altLang="zh-TW" dirty="0">
                <a:solidFill>
                  <a:schemeClr val="tx1"/>
                </a:solidFill>
              </a:rPr>
              <a:t>[.</a:t>
            </a:r>
            <a:r>
              <a:rPr lang="en-US" altLang="zh-TW" dirty="0" err="1">
                <a:solidFill>
                  <a:schemeClr val="tx1"/>
                </a:solidFill>
              </a:rPr>
              <a:t>to_dict</a:t>
            </a:r>
            <a:r>
              <a:rPr lang="en-US" altLang="zh-TW" dirty="0">
                <a:solidFill>
                  <a:schemeClr val="tx1"/>
                </a:solidFill>
              </a:rPr>
              <a:t>()]</a:t>
            </a:r>
            <a:r>
              <a:rPr lang="zh-TW" altLang="en-US" dirty="0">
                <a:solidFill>
                  <a:schemeClr val="tx1"/>
                </a:solidFill>
              </a:rPr>
              <a:t>，用來填補</a:t>
            </a:r>
            <a:r>
              <a:rPr lang="en-US" altLang="zh-TW" dirty="0">
                <a:solidFill>
                  <a:schemeClr val="tx1"/>
                </a:solidFill>
              </a:rPr>
              <a:t>"Age"</a:t>
            </a:r>
            <a:r>
              <a:rPr lang="zh-TW" altLang="en-US" dirty="0">
                <a:solidFill>
                  <a:schemeClr val="tx1"/>
                </a:solidFill>
              </a:rPr>
              <a:t>缺失值。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B8AB08-0253-B463-1F6C-096084349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711" y="3265013"/>
            <a:ext cx="2303239" cy="356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863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57283-7163-60C0-F17E-EC1D3107D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179CC31E-66FD-1EE2-0248-351AE07F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22</a:t>
            </a:fld>
            <a:endParaRPr lang="zh-TW" altLang="en-US"/>
          </a:p>
        </p:txBody>
      </p:sp>
      <p:sp>
        <p:nvSpPr>
          <p:cNvPr id="14" name="標題 7">
            <a:extLst>
              <a:ext uri="{FF2B5EF4-FFF2-40B4-BE49-F238E27FC236}">
                <a16:creationId xmlns:a16="http://schemas.microsoft.com/office/drawing/2014/main" id="{31744034-BFF9-7942-830C-414F151F1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4" y="161706"/>
            <a:ext cx="11769551" cy="884238"/>
          </a:xfrm>
        </p:spPr>
        <p:txBody>
          <a:bodyPr rtlCol="0"/>
          <a:lstStyle/>
          <a:p>
            <a:pPr algn="ctr"/>
            <a:r>
              <a:rPr lang="zh-TW" altLang="en-US" sz="3200" dirty="0"/>
              <a:t>綜合版</a:t>
            </a:r>
            <a:endParaRPr lang="en-US" altLang="zh-TW" sz="32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D3DDDC1-D69A-5A9B-6047-3260DCAD0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3" y="980694"/>
            <a:ext cx="6132559" cy="5852734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B721C6-0EA6-5CC2-6273-F928F52AE78B}"/>
              </a:ext>
            </a:extLst>
          </p:cNvPr>
          <p:cNvSpPr/>
          <p:nvPr/>
        </p:nvSpPr>
        <p:spPr>
          <a:xfrm>
            <a:off x="211224" y="3008155"/>
            <a:ext cx="5735665" cy="391066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DDBB7840-9F38-CE3A-2C98-6BC8C53AB48B}"/>
              </a:ext>
            </a:extLst>
          </p:cNvPr>
          <p:cNvSpPr/>
          <p:nvPr/>
        </p:nvSpPr>
        <p:spPr>
          <a:xfrm>
            <a:off x="7413875" y="855166"/>
            <a:ext cx="4354911" cy="3927341"/>
          </a:xfrm>
          <a:prstGeom prst="wedgeRoundRectCallout">
            <a:avLst>
              <a:gd name="adj1" fmla="val -81760"/>
              <a:gd name="adj2" fmla="val 8996"/>
              <a:gd name="adj3" fmla="val 16667"/>
            </a:avLst>
          </a:prstGeom>
          <a:solidFill>
            <a:srgbClr val="CDFE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500"/>
              </a:spcAft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使用</a:t>
            </a:r>
            <a:r>
              <a:rPr lang="en-US" altLang="zh-TW" dirty="0">
                <a:solidFill>
                  <a:schemeClr val="tx1"/>
                </a:solidFill>
              </a:rPr>
              <a:t>apply</a:t>
            </a:r>
            <a:r>
              <a:rPr lang="zh-TW" altLang="en-US" dirty="0">
                <a:solidFill>
                  <a:schemeClr val="tx1"/>
                </a:solidFill>
              </a:rPr>
              <a:t>方法，對 </a:t>
            </a:r>
            <a:r>
              <a:rPr lang="en-US" altLang="zh-TW" dirty="0" err="1">
                <a:solidFill>
                  <a:schemeClr val="tx1"/>
                </a:solidFill>
              </a:rPr>
              <a:t>DataFrame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zh-TW" altLang="en-US" dirty="0">
                <a:solidFill>
                  <a:schemeClr val="tx1"/>
                </a:solidFill>
              </a:rPr>
              <a:t>的每一列（</a:t>
            </a:r>
            <a:r>
              <a:rPr lang="en-US" altLang="zh-TW" dirty="0">
                <a:solidFill>
                  <a:schemeClr val="tx1"/>
                </a:solidFill>
              </a:rPr>
              <a:t>row</a:t>
            </a:r>
            <a:r>
              <a:rPr lang="zh-TW" altLang="en-US" dirty="0">
                <a:solidFill>
                  <a:schemeClr val="tx1"/>
                </a:solidFill>
              </a:rPr>
              <a:t>）應用函數進行處理。</a:t>
            </a:r>
            <a:endParaRPr lang="en-US" altLang="zh-TW" dirty="0">
              <a:solidFill>
                <a:schemeClr val="tx1"/>
              </a:solidFill>
            </a:endParaRPr>
          </a:p>
          <a:p>
            <a:pPr marL="342900" indent="-342900">
              <a:spcAft>
                <a:spcPts val="500"/>
              </a:spcAft>
              <a:buFont typeface="+mj-lt"/>
              <a:buAutoNum type="arabicPeriod"/>
            </a:pPr>
            <a:r>
              <a:rPr lang="en-US" altLang="zh-TW" dirty="0">
                <a:solidFill>
                  <a:schemeClr val="tx1"/>
                </a:solidFill>
              </a:rPr>
              <a:t>axis=1</a:t>
            </a:r>
            <a:r>
              <a:rPr lang="zh-TW" altLang="en-US" dirty="0">
                <a:solidFill>
                  <a:schemeClr val="tx1"/>
                </a:solidFill>
              </a:rPr>
              <a:t>，表示按列 </a:t>
            </a:r>
            <a:r>
              <a:rPr lang="en-US" altLang="zh-TW" dirty="0">
                <a:solidFill>
                  <a:schemeClr val="tx1"/>
                </a:solidFill>
              </a:rPr>
              <a:t>(row) </a:t>
            </a:r>
            <a:r>
              <a:rPr lang="zh-TW" altLang="en-US" dirty="0">
                <a:solidFill>
                  <a:schemeClr val="tx1"/>
                </a:solidFill>
              </a:rPr>
              <a:t>操作。</a:t>
            </a:r>
            <a:endParaRPr lang="en-US" altLang="zh-TW" dirty="0">
              <a:solidFill>
                <a:schemeClr val="tx1"/>
              </a:solidFill>
            </a:endParaRPr>
          </a:p>
          <a:p>
            <a:pPr marL="342900" indent="-342900">
              <a:spcAft>
                <a:spcPts val="500"/>
              </a:spcAft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檢查 </a:t>
            </a:r>
            <a:r>
              <a:rPr lang="en-US" altLang="zh-TW" dirty="0">
                <a:solidFill>
                  <a:schemeClr val="tx1"/>
                </a:solidFill>
              </a:rPr>
              <a:t>row[“Title”]</a:t>
            </a:r>
            <a:r>
              <a:rPr lang="zh-TW" altLang="en-US" dirty="0">
                <a:solidFill>
                  <a:schemeClr val="tx1"/>
                </a:solidFill>
              </a:rPr>
              <a:t>欄位，並根據 </a:t>
            </a:r>
            <a:r>
              <a:rPr lang="en-US" altLang="zh-TW" dirty="0" err="1">
                <a:solidFill>
                  <a:schemeClr val="tx1"/>
                </a:solidFill>
              </a:rPr>
              <a:t>age_means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zh-TW" altLang="en-US" dirty="0">
                <a:solidFill>
                  <a:schemeClr val="tx1"/>
                </a:solidFill>
              </a:rPr>
              <a:t>字典中對應 </a:t>
            </a:r>
            <a:r>
              <a:rPr lang="en-US" altLang="zh-TW" dirty="0">
                <a:solidFill>
                  <a:schemeClr val="tx1"/>
                </a:solidFill>
              </a:rPr>
              <a:t>Title </a:t>
            </a:r>
            <a:r>
              <a:rPr lang="zh-TW" altLang="en-US" dirty="0">
                <a:solidFill>
                  <a:schemeClr val="tx1"/>
                </a:solidFill>
              </a:rPr>
              <a:t>的平均年齡來替換 </a:t>
            </a:r>
            <a:r>
              <a:rPr lang="en-US" altLang="zh-TW" dirty="0">
                <a:solidFill>
                  <a:schemeClr val="tx1"/>
                </a:solidFill>
              </a:rPr>
              <a:t>Age </a:t>
            </a:r>
            <a:r>
              <a:rPr lang="zh-TW" altLang="en-US" dirty="0">
                <a:solidFill>
                  <a:schemeClr val="tx1"/>
                </a:solidFill>
              </a:rPr>
              <a:t>欄位的缺失值。</a:t>
            </a:r>
            <a:endParaRPr lang="en-US" altLang="zh-TW" dirty="0">
              <a:solidFill>
                <a:schemeClr val="tx1"/>
              </a:solidFill>
            </a:endParaRPr>
          </a:p>
          <a:p>
            <a:pPr marL="342900" indent="-342900">
              <a:spcAft>
                <a:spcPts val="500"/>
              </a:spcAft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檢查</a:t>
            </a:r>
            <a:r>
              <a:rPr lang="en-US" altLang="zh-TW" dirty="0">
                <a:solidFill>
                  <a:schemeClr val="tx1"/>
                </a:solidFill>
              </a:rPr>
              <a:t>Age </a:t>
            </a:r>
            <a:r>
              <a:rPr lang="zh-TW" altLang="en-US" dirty="0">
                <a:solidFill>
                  <a:schemeClr val="tx1"/>
                </a:solidFill>
              </a:rPr>
              <a:t>欄位是否為缺失值。若是缺失值的話，則從</a:t>
            </a:r>
            <a:r>
              <a:rPr lang="en-US" altLang="zh-TW" dirty="0" err="1">
                <a:solidFill>
                  <a:schemeClr val="tx1"/>
                </a:solidFill>
              </a:rPr>
              <a:t>age_means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zh-TW" altLang="en-US" dirty="0">
                <a:solidFill>
                  <a:schemeClr val="tx1"/>
                </a:solidFill>
              </a:rPr>
              <a:t>字典中，根據 </a:t>
            </a:r>
            <a:r>
              <a:rPr lang="en-US" altLang="zh-TW" dirty="0">
                <a:solidFill>
                  <a:schemeClr val="tx1"/>
                </a:solidFill>
              </a:rPr>
              <a:t>row["Title"] </a:t>
            </a:r>
            <a:r>
              <a:rPr lang="zh-TW" altLang="en-US" dirty="0">
                <a:solidFill>
                  <a:schemeClr val="tx1"/>
                </a:solidFill>
              </a:rPr>
              <a:t>取得該類別對應的平均年齡作為填充值。</a:t>
            </a:r>
            <a:endParaRPr lang="en-US" altLang="zh-TW" dirty="0">
              <a:solidFill>
                <a:schemeClr val="tx1"/>
              </a:solidFill>
            </a:endParaRPr>
          </a:p>
          <a:p>
            <a:pPr marL="342900" indent="-342900">
              <a:spcAft>
                <a:spcPts val="500"/>
              </a:spcAft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如果 </a:t>
            </a:r>
            <a:r>
              <a:rPr lang="en-US" altLang="zh-TW" dirty="0">
                <a:solidFill>
                  <a:schemeClr val="tx1"/>
                </a:solidFill>
              </a:rPr>
              <a:t>row["Age"] </a:t>
            </a:r>
            <a:r>
              <a:rPr lang="zh-TW" altLang="en-US" dirty="0">
                <a:solidFill>
                  <a:schemeClr val="tx1"/>
                </a:solidFill>
              </a:rPr>
              <a:t>不是 </a:t>
            </a:r>
            <a:r>
              <a:rPr lang="en-US" altLang="zh-TW" dirty="0" err="1">
                <a:solidFill>
                  <a:schemeClr val="tx1"/>
                </a:solidFill>
              </a:rPr>
              <a:t>NaN</a:t>
            </a:r>
            <a:r>
              <a:rPr lang="zh-TW" altLang="en-US" dirty="0">
                <a:solidFill>
                  <a:schemeClr val="tx1"/>
                </a:solidFill>
              </a:rPr>
              <a:t>，則保持原值不變。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EE37E05-43F3-249D-5B6D-CC21EC5E1B95}"/>
              </a:ext>
            </a:extLst>
          </p:cNvPr>
          <p:cNvSpPr/>
          <p:nvPr/>
        </p:nvSpPr>
        <p:spPr>
          <a:xfrm>
            <a:off x="211223" y="3466285"/>
            <a:ext cx="5735665" cy="461034"/>
          </a:xfrm>
          <a:prstGeom prst="roundRect">
            <a:avLst/>
          </a:prstGeom>
          <a:noFill/>
          <a:ln w="57150">
            <a:solidFill>
              <a:schemeClr val="accent5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CED3F1A3-4F05-1A2E-9699-D5518D0EA6F5}"/>
              </a:ext>
            </a:extLst>
          </p:cNvPr>
          <p:cNvSpPr/>
          <p:nvPr/>
        </p:nvSpPr>
        <p:spPr>
          <a:xfrm>
            <a:off x="7473081" y="5321966"/>
            <a:ext cx="4236500" cy="842011"/>
          </a:xfrm>
          <a:prstGeom prst="wedgeRoundRectCallout">
            <a:avLst>
              <a:gd name="adj1" fmla="val -90243"/>
              <a:gd name="adj2" fmla="val -185151"/>
              <a:gd name="adj3" fmla="val 16667"/>
            </a:avLst>
          </a:prstGeom>
          <a:solidFill>
            <a:schemeClr val="accent5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zh-TW" altLang="en-US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將</a:t>
            </a:r>
            <a:r>
              <a:rPr lang="en-US" altLang="zh-TW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”Sex”</a:t>
            </a:r>
            <a:r>
              <a:rPr lang="zh-TW" altLang="en-US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和</a:t>
            </a:r>
            <a:r>
              <a:rPr lang="en-US" altLang="zh-TW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”Embarked”</a:t>
            </a:r>
            <a:r>
              <a:rPr lang="zh-TW" altLang="en-US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轉為數值類別。</a:t>
            </a:r>
          </a:p>
        </p:txBody>
      </p:sp>
    </p:spTree>
    <p:extLst>
      <p:ext uri="{BB962C8B-B14F-4D97-AF65-F5344CB8AC3E}">
        <p14:creationId xmlns:p14="http://schemas.microsoft.com/office/powerpoint/2010/main" val="36569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4488A-FDB3-BE78-97DC-2167C55D4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D1AFE9D-0196-FABF-D878-F09312AA1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23</a:t>
            </a:fld>
            <a:endParaRPr lang="zh-TW" altLang="en-US"/>
          </a:p>
        </p:txBody>
      </p:sp>
      <p:sp>
        <p:nvSpPr>
          <p:cNvPr id="14" name="標題 7">
            <a:extLst>
              <a:ext uri="{FF2B5EF4-FFF2-40B4-BE49-F238E27FC236}">
                <a16:creationId xmlns:a16="http://schemas.microsoft.com/office/drawing/2014/main" id="{94B9AA0D-2F3F-D2E4-0E76-4418BBCD1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990" y="197911"/>
            <a:ext cx="4280015" cy="884238"/>
          </a:xfrm>
        </p:spPr>
        <p:txBody>
          <a:bodyPr rtlCol="0"/>
          <a:lstStyle/>
          <a:p>
            <a:pPr algn="ctr" rtl="0"/>
            <a:r>
              <a:rPr lang="zh-TW" altLang="en-US" sz="3200" dirty="0"/>
              <a:t>準確率比較</a:t>
            </a:r>
            <a:endParaRPr lang="en-US" altLang="zh-TW" sz="3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A208A08-4CA5-83B1-7475-8E0277426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648" y="1886139"/>
            <a:ext cx="8754697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40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9D6B8-2603-6C96-F74F-8193C732B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FBFD1316-EB27-87B3-E42A-F406523C1E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496275"/>
            <a:ext cx="5075672" cy="464871"/>
          </a:xfrm>
        </p:spPr>
        <p:txBody>
          <a:bodyPr rtlCol="0"/>
          <a:lstStyle/>
          <a:p>
            <a:r>
              <a:rPr lang="zh-TW" altLang="en-US" dirty="0"/>
              <a:t>選擇合適方法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7D5F7E49-8144-DC21-6338-AECC53641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2376496"/>
            <a:ext cx="4954074" cy="817094"/>
          </a:xfrm>
        </p:spPr>
        <p:txBody>
          <a:bodyPr rtlCol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dirty="0"/>
              <a:t>根據資料特性和分析目標，選擇最適合的缺失值處理方法，如</a:t>
            </a:r>
            <a:r>
              <a:rPr lang="en-US" altLang="zh-TW" dirty="0"/>
              <a:t>Listwise deletion</a:t>
            </a:r>
            <a:r>
              <a:rPr lang="zh-TW" altLang="en-US" dirty="0"/>
              <a:t>、</a:t>
            </a:r>
            <a:r>
              <a:rPr lang="en-US" altLang="zh-TW" dirty="0"/>
              <a:t> imputation</a:t>
            </a:r>
            <a:r>
              <a:rPr lang="zh-TW" altLang="en-US" dirty="0"/>
              <a:t>、</a:t>
            </a:r>
            <a:r>
              <a:rPr lang="en-US" altLang="zh-TW" dirty="0"/>
              <a:t>MICE </a:t>
            </a:r>
            <a:r>
              <a:rPr lang="zh-TW" altLang="en-US" dirty="0"/>
              <a:t>等。</a:t>
            </a:r>
          </a:p>
          <a:p>
            <a:pPr marL="0" indent="0">
              <a:lnSpc>
                <a:spcPct val="100000"/>
              </a:lnSpc>
              <a:buNone/>
            </a:pPr>
            <a:endParaRPr lang="zh-TW" altLang="en-US" sz="1600" dirty="0">
              <a:cs typeface="Biome Light" panose="020B0303030204020804" pitchFamily="34" charset="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969026-A8E0-2EF4-541C-A3356671C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24</a:t>
            </a:fld>
            <a:endParaRPr lang="zh-TW" altLang="en-US"/>
          </a:p>
        </p:txBody>
      </p:sp>
      <p:sp>
        <p:nvSpPr>
          <p:cNvPr id="12" name="標題 7">
            <a:extLst>
              <a:ext uri="{FF2B5EF4-FFF2-40B4-BE49-F238E27FC236}">
                <a16:creationId xmlns:a16="http://schemas.microsoft.com/office/drawing/2014/main" id="{8D3E6C51-1F39-B13C-B667-BD811C1D4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rtlCol="0"/>
          <a:lstStyle/>
          <a:p>
            <a:pPr rtl="0"/>
            <a:r>
              <a:rPr lang="zh-TW" altLang="en-US" dirty="0"/>
              <a:t>結論</a:t>
            </a:r>
            <a:endParaRPr lang="en-US" altLang="zh-TW" dirty="0"/>
          </a:p>
        </p:txBody>
      </p:sp>
      <p:sp>
        <p:nvSpPr>
          <p:cNvPr id="2" name="文字版面配置區 9">
            <a:extLst>
              <a:ext uri="{FF2B5EF4-FFF2-40B4-BE49-F238E27FC236}">
                <a16:creationId xmlns:a16="http://schemas.microsoft.com/office/drawing/2014/main" id="{77326596-8611-3C81-5CBA-C1F77241FA60}"/>
              </a:ext>
            </a:extLst>
          </p:cNvPr>
          <p:cNvSpPr txBox="1">
            <a:spLocks/>
          </p:cNvSpPr>
          <p:nvPr/>
        </p:nvSpPr>
        <p:spPr>
          <a:xfrm>
            <a:off x="6095999" y="3608940"/>
            <a:ext cx="5075672" cy="46487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300" baseline="0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謹慎評估</a:t>
            </a:r>
          </a:p>
        </p:txBody>
      </p:sp>
      <p:sp>
        <p:nvSpPr>
          <p:cNvPr id="3" name="內容版面配置區 8">
            <a:extLst>
              <a:ext uri="{FF2B5EF4-FFF2-40B4-BE49-F238E27FC236}">
                <a16:creationId xmlns:a16="http://schemas.microsoft.com/office/drawing/2014/main" id="{142B533D-2BD2-D506-3E20-06D28A5C4154}"/>
              </a:ext>
            </a:extLst>
          </p:cNvPr>
          <p:cNvSpPr txBox="1">
            <a:spLocks/>
          </p:cNvSpPr>
          <p:nvPr/>
        </p:nvSpPr>
        <p:spPr>
          <a:xfrm>
            <a:off x="6095998" y="4308486"/>
            <a:ext cx="4954074" cy="16315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/>
              <a:t>資料的前處理對於後續線性模型的分析預測有一定差異性。評估每種方法的優缺點，並考慮其對模型結果的影響，將能有效幫助數據分析的工作。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09C3D959-A372-09B8-9934-E8F2C69D2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572"/>
            <a:ext cx="4954074" cy="688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06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89DF2A-A0E1-C216-C99E-B830810C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373086"/>
            <a:ext cx="11002962" cy="823913"/>
          </a:xfrm>
        </p:spPr>
        <p:txBody>
          <a:bodyPr/>
          <a:lstStyle/>
          <a:p>
            <a:r>
              <a:rPr lang="zh-TW" altLang="en-US" sz="3200" dirty="0"/>
              <a:t>參考資料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9177875-C34E-761A-CCF2-2E1EE8C03E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altLang="zh-TW" noProof="0" smtClean="0"/>
              <a:pPr/>
              <a:t>25</a:t>
            </a:fld>
            <a:endParaRPr lang="zh-TW" altLang="en-US" noProof="0"/>
          </a:p>
        </p:txBody>
      </p:sp>
      <p:sp>
        <p:nvSpPr>
          <p:cNvPr id="4" name="內容版面配置區 8">
            <a:extLst>
              <a:ext uri="{FF2B5EF4-FFF2-40B4-BE49-F238E27FC236}">
                <a16:creationId xmlns:a16="http://schemas.microsoft.com/office/drawing/2014/main" id="{54636FAB-DA76-DD0A-02F2-75BB6322B6E2}"/>
              </a:ext>
            </a:extLst>
          </p:cNvPr>
          <p:cNvSpPr txBox="1">
            <a:spLocks/>
          </p:cNvSpPr>
          <p:nvPr/>
        </p:nvSpPr>
        <p:spPr>
          <a:xfrm>
            <a:off x="1482471" y="1485773"/>
            <a:ext cx="9227058" cy="5088461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zh-TW" dirty="0"/>
              <a:t>【</a:t>
            </a:r>
            <a:r>
              <a:rPr lang="zh-TW" altLang="en-US" dirty="0"/>
              <a:t>簡單線性迴歸分析</a:t>
            </a:r>
            <a:r>
              <a:rPr lang="en-US" altLang="zh-TW" dirty="0"/>
              <a:t>(Simple regression analysis)-</a:t>
            </a:r>
            <a:r>
              <a:rPr lang="zh-TW" altLang="en-US" dirty="0"/>
              <a:t>統計說明與</a:t>
            </a:r>
            <a:r>
              <a:rPr lang="en-US" altLang="zh-TW" dirty="0"/>
              <a:t>SPSS</a:t>
            </a:r>
            <a:r>
              <a:rPr lang="zh-TW" altLang="en-US" dirty="0"/>
              <a:t>操作</a:t>
            </a:r>
            <a:r>
              <a:rPr lang="en-US" altLang="zh-TW" dirty="0"/>
              <a:t>】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>
                <a:hlinkClick r:id="rId2"/>
              </a:rPr>
              <a:t>https://www.yongxi-stat.com/simple-regression-analysis/</a:t>
            </a:r>
            <a:endParaRPr lang="en-US" altLang="zh-TW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TW" altLang="en-US" dirty="0"/>
              <a:t>迴歸分析與缺失值處理</a:t>
            </a:r>
            <a:r>
              <a:rPr lang="en-US" altLang="zh-TW" dirty="0"/>
              <a:t>: </a:t>
            </a:r>
            <a:r>
              <a:rPr lang="zh-TW" altLang="en-US" dirty="0"/>
              <a:t>策略與技巧</a:t>
            </a:r>
            <a:endParaRPr lang="en-US" altLang="zh-TW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>
                <a:hlinkClick r:id="rId3"/>
              </a:rPr>
              <a:t>https://blog.csdn.net/universsky2015/article/details/137312662</a:t>
            </a:r>
            <a:endParaRPr lang="en-US" altLang="zh-TW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zh-TW" dirty="0"/>
              <a:t>Regression</a:t>
            </a:r>
            <a:r>
              <a:rPr lang="zh-TW" altLang="en-US" dirty="0"/>
              <a:t>回歸問題的評估指標</a:t>
            </a:r>
            <a:endParaRPr lang="en-US" altLang="zh-TW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>
                <a:hlinkClick r:id="rId4"/>
              </a:rPr>
              <a:t>https://bc165870081.medium.com/regression</a:t>
            </a:r>
            <a:r>
              <a:rPr lang="zh-TW" altLang="en-US" dirty="0">
                <a:hlinkClick r:id="rId4"/>
              </a:rPr>
              <a:t>回歸問題的評估指標</a:t>
            </a:r>
            <a:r>
              <a:rPr lang="en-US" altLang="zh-TW" dirty="0">
                <a:hlinkClick r:id="rId4"/>
              </a:rPr>
              <a:t>-4fb9b7c9a993</a:t>
            </a:r>
            <a:endParaRPr lang="en-US" altLang="zh-TW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TW" altLang="en-US" dirty="0"/>
              <a:t>資料科學常見觀念：缺失值處理</a:t>
            </a:r>
            <a:endParaRPr lang="en-US" altLang="zh-TW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>
                <a:hlinkClick r:id="rId5"/>
              </a:rPr>
              <a:t>https://medium.com/@AppliedDataScienceWeeklyNew/</a:t>
            </a:r>
            <a:r>
              <a:rPr lang="zh-TW" altLang="en-US" dirty="0">
                <a:hlinkClick r:id="rId5"/>
              </a:rPr>
              <a:t>資料科學常見觀念</a:t>
            </a:r>
            <a:r>
              <a:rPr lang="en-US" altLang="zh-TW" dirty="0">
                <a:hlinkClick r:id="rId5"/>
              </a:rPr>
              <a:t>-</a:t>
            </a:r>
            <a:r>
              <a:rPr lang="zh-TW" altLang="en-US" dirty="0">
                <a:hlinkClick r:id="rId5"/>
              </a:rPr>
              <a:t>缺失值處理</a:t>
            </a:r>
            <a:r>
              <a:rPr lang="en-US" altLang="zh-TW" dirty="0">
                <a:hlinkClick r:id="rId5"/>
              </a:rPr>
              <a:t>-8d62547d0c13</a:t>
            </a:r>
            <a:endParaRPr lang="en-US" altLang="zh-TW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zh-TW" dirty="0"/>
              <a:t>DAY08 </a:t>
            </a:r>
            <a:r>
              <a:rPr lang="zh-TW" altLang="en-US" dirty="0"/>
              <a:t>資料前處理</a:t>
            </a:r>
            <a:r>
              <a:rPr lang="en-US" altLang="zh-TW" dirty="0"/>
              <a:t>-</a:t>
            </a:r>
            <a:r>
              <a:rPr lang="zh-TW" altLang="en-US" dirty="0"/>
              <a:t>缺失值處理方法</a:t>
            </a:r>
            <a:endParaRPr lang="en-US" altLang="zh-TW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>
                <a:hlinkClick r:id="rId6"/>
              </a:rPr>
              <a:t>https://ithelp.ithome.com.tw/m/articles/10260675</a:t>
            </a:r>
            <a:endParaRPr lang="en-US" altLang="zh-TW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zh-TW" dirty="0" err="1"/>
              <a:t>pandas.DataFrame.dropna</a:t>
            </a:r>
            <a:endParaRPr lang="en-US" altLang="zh-TW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>
                <a:hlinkClick r:id="rId7"/>
              </a:rPr>
              <a:t>https://pandas.pydata.org/docs/reference/api/pandas.DataFrame.dropna.html</a:t>
            </a:r>
            <a:endParaRPr lang="en-US" altLang="zh-TW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zh-TW" dirty="0" err="1"/>
              <a:t>SimpleImputer</a:t>
            </a:r>
            <a:endParaRPr lang="en-US" altLang="zh-TW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>
                <a:hlinkClick r:id="rId8"/>
              </a:rPr>
              <a:t>https://scikit-learn.org/stable/modules/generated/sklearn.impute.SimpleImputer.html</a:t>
            </a:r>
            <a:endParaRPr lang="en-US" altLang="zh-TW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zh-TW" b="1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Day 6. </a:t>
            </a:r>
            <a:r>
              <a:rPr lang="zh-TW" altLang="en-US" b="1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使用</a:t>
            </a:r>
            <a:r>
              <a:rPr lang="en-US" altLang="zh-TW" b="1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[R]</a:t>
            </a:r>
            <a:r>
              <a:rPr lang="zh-TW" altLang="en-US" b="1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進行遺失值處理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>
                <a:cs typeface="Biome Light" panose="020B0303030204020804" pitchFamily="34" charset="0"/>
                <a:hlinkClick r:id="rId9"/>
              </a:rPr>
              <a:t>https://ithelp.ithome.com.tw/m/articles/10291434</a:t>
            </a:r>
            <a:endParaRPr lang="zh-TW" altLang="en-US" dirty="0">
              <a:cs typeface="Biome Light" panose="020B03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967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08350-DDCB-3AC0-B70D-E29EBDC12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圖片版面配置區 7" descr="抽象影像">
            <a:extLst>
              <a:ext uri="{FF2B5EF4-FFF2-40B4-BE49-F238E27FC236}">
                <a16:creationId xmlns:a16="http://schemas.microsoft.com/office/drawing/2014/main" id="{B2B93735-8A34-0221-A687-0234962BAF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FB95AF42-6C5F-EA00-AFE8-C70FDE76F1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4" y="2598351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8000" spc="300" dirty="0">
                <a:highlight>
                  <a:srgbClr val="898989"/>
                </a:highlight>
              </a:rPr>
              <a:t>感謝聆聽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C0B64656-9B5E-BAEB-DF7F-82540ACF64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78913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Introduction to Regression &amp; Data Issues</a:t>
            </a:r>
            <a:endParaRPr lang="zh-TW" altLang="en-US" dirty="0"/>
          </a:p>
        </p:txBody>
      </p:sp>
      <p:pic>
        <p:nvPicPr>
          <p:cNvPr id="5" name="圖片版面配置區 4" descr="各類人員在其上使用膝上型電腦的桌子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2383262"/>
            <a:ext cx="5075672" cy="464871"/>
          </a:xfrm>
        </p:spPr>
        <p:txBody>
          <a:bodyPr rtlCol="0"/>
          <a:lstStyle/>
          <a:p>
            <a:pPr rtl="0"/>
            <a:r>
              <a:rPr lang="en-US" altLang="zh-TW" dirty="0"/>
              <a:t>What does regression do?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7690" y="3212807"/>
            <a:ext cx="4331365" cy="725584"/>
          </a:xfrm>
        </p:spPr>
        <p:txBody>
          <a:bodyPr rtlCol="0">
            <a:no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Merriweather Sans" panose="020F0502020204030204" pitchFamily="2" charset="0"/>
              </a:rPr>
              <a:t>預測結果、分析、解釋變數間關係的統計方法，</a:t>
            </a:r>
            <a:endParaRPr lang="en-US" altLang="zh-TW" b="0" i="0" dirty="0">
              <a:solidFill>
                <a:srgbClr val="333333"/>
              </a:solidFill>
              <a:effectLst/>
              <a:latin typeface="Merriweather Sans" panose="020F0502020204030204" pitchFamily="2" charset="0"/>
            </a:endParaRPr>
          </a:p>
          <a:p>
            <a:pPr marL="0" indent="0" rtl="0">
              <a:lnSpc>
                <a:spcPct val="100000"/>
              </a:lnSpc>
              <a:buNone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Merriweather Sans" panose="020F0502020204030204" pitchFamily="2" charset="0"/>
              </a:rPr>
              <a:t>探討自變數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Merriweather Sans" panose="020F0502020204030204" pitchFamily="2" charset="0"/>
              </a:rPr>
              <a:t>x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Merriweather Sans" panose="020F0502020204030204" pitchFamily="2" charset="0"/>
              </a:rPr>
              <a:t>與應變數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Merriweather Sans" panose="020F0502020204030204" pitchFamily="2" charset="0"/>
              </a:rPr>
              <a:t>y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Merriweather Sans" panose="020F0502020204030204" pitchFamily="2" charset="0"/>
              </a:rPr>
              <a:t>之間的線性關係。</a:t>
            </a:r>
            <a:endParaRPr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3</a:t>
            </a:fld>
            <a:endParaRPr lang="zh-TW" altLang="en-US"/>
          </a:p>
        </p:txBody>
      </p:sp>
      <p:sp>
        <p:nvSpPr>
          <p:cNvPr id="2" name="文字版面配置區 9">
            <a:extLst>
              <a:ext uri="{FF2B5EF4-FFF2-40B4-BE49-F238E27FC236}">
                <a16:creationId xmlns:a16="http://schemas.microsoft.com/office/drawing/2014/main" id="{13B33A95-C657-D5F4-6016-F931851F2120}"/>
              </a:ext>
            </a:extLst>
          </p:cNvPr>
          <p:cNvSpPr txBox="1">
            <a:spLocks/>
          </p:cNvSpPr>
          <p:nvPr/>
        </p:nvSpPr>
        <p:spPr>
          <a:xfrm>
            <a:off x="6225538" y="4303065"/>
            <a:ext cx="5075672" cy="46487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300" baseline="0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Why do missing data occur?</a:t>
            </a:r>
          </a:p>
        </p:txBody>
      </p:sp>
      <p:sp>
        <p:nvSpPr>
          <p:cNvPr id="3" name="內容版面配置區 8">
            <a:extLst>
              <a:ext uri="{FF2B5EF4-FFF2-40B4-BE49-F238E27FC236}">
                <a16:creationId xmlns:a16="http://schemas.microsoft.com/office/drawing/2014/main" id="{53BBA512-B51A-A4B0-47C9-CD0B6D8F2896}"/>
              </a:ext>
            </a:extLst>
          </p:cNvPr>
          <p:cNvSpPr txBox="1">
            <a:spLocks/>
          </p:cNvSpPr>
          <p:nvPr/>
        </p:nvSpPr>
        <p:spPr>
          <a:xfrm>
            <a:off x="6286336" y="4995245"/>
            <a:ext cx="4954074" cy="1473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TW" altLang="en-US" dirty="0"/>
              <a:t>數據收集或儲存過程中發生錯誤，遺漏部分資料。</a:t>
            </a:r>
            <a:endParaRPr lang="en-US" altLang="zh-TW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TW" altLang="en-US" dirty="0"/>
              <a:t>收集資料者不願透露資訊或未給予合適回答選項</a:t>
            </a:r>
            <a:r>
              <a:rPr lang="zh-TW" altLang="en-US" dirty="0">
                <a:solidFill>
                  <a:srgbClr val="333333"/>
                </a:solidFill>
                <a:latin typeface="Merriweather Sans" panose="020F0502020204030204" pitchFamily="2" charset="0"/>
              </a:rPr>
              <a:t>。</a:t>
            </a:r>
            <a:endParaRPr lang="en-US" altLang="zh-TW" dirty="0">
              <a:solidFill>
                <a:srgbClr val="333333"/>
              </a:solidFill>
              <a:latin typeface="Merriweather Sans" panose="020F0502020204030204" pitchFamily="2" charset="0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TW" altLang="en-US" dirty="0"/>
              <a:t>手動輸入錯誤，使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資料有所缺失或不合理值出現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7C661-239F-54A4-E9B6-3CCFFD957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CD60B198-1E7B-718B-A97A-171580C7B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Introduction to Regression &amp; Data Issues</a:t>
            </a:r>
            <a:endParaRPr lang="zh-TW" altLang="en-US" dirty="0"/>
          </a:p>
        </p:txBody>
      </p:sp>
      <p:pic>
        <p:nvPicPr>
          <p:cNvPr id="5" name="圖片版面配置區 4" descr="各類人員在其上使用膝上型電腦的桌子">
            <a:extLst>
              <a:ext uri="{FF2B5EF4-FFF2-40B4-BE49-F238E27FC236}">
                <a16:creationId xmlns:a16="http://schemas.microsoft.com/office/drawing/2014/main" id="{60AD7013-EAA5-39D2-4CDA-F4229F8E181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19F8C435-1BC5-DFBD-BA98-64313928E1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2383262"/>
            <a:ext cx="5075672" cy="464871"/>
          </a:xfrm>
        </p:spPr>
        <p:txBody>
          <a:bodyPr rtlCol="0"/>
          <a:lstStyle/>
          <a:p>
            <a:pPr rtl="0"/>
            <a:r>
              <a:rPr lang="en-US" altLang="zh-TW" dirty="0"/>
              <a:t>Why Missing Data Matters?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1927E16E-6FA5-B21D-9DCF-E5673B3A4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538" y="3082808"/>
            <a:ext cx="4954074" cy="1631534"/>
          </a:xfrm>
        </p:spPr>
        <p:txBody>
          <a:bodyPr rtlCol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b="0" i="0" dirty="0">
                <a:solidFill>
                  <a:srgbClr val="333333"/>
                </a:solidFill>
                <a:effectLst/>
                <a:latin typeface="Merriweather Sans" panose="020F0502020204030204" pitchFamily="2" charset="0"/>
              </a:rPr>
              <a:t>Missing data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Merriweather Sans" panose="020F0502020204030204" pitchFamily="2" charset="0"/>
              </a:rPr>
              <a:t>將對分析估計造成影響，包括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Bias( 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預測平均誤差，影響模型精確度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)</a:t>
            </a:r>
            <a:r>
              <a:rPr lang="zh-TW" altLang="en-US" dirty="0">
                <a:solidFill>
                  <a:srgbClr val="333333"/>
                </a:solidFill>
                <a:latin typeface="Merriweather Sans" pitchFamily="2" charset="0"/>
              </a:rPr>
              <a:t>、</a:t>
            </a:r>
            <a:r>
              <a:rPr lang="en-US" altLang="zh-TW" dirty="0">
                <a:solidFill>
                  <a:srgbClr val="333333"/>
                </a:solidFill>
                <a:latin typeface="Merriweather Sans" pitchFamily="2" charset="0"/>
              </a:rPr>
              <a:t>Variance(</a:t>
            </a:r>
            <a:r>
              <a:rPr lang="zh-TW" altLang="en-US" dirty="0">
                <a:solidFill>
                  <a:srgbClr val="333333"/>
                </a:solidFill>
                <a:latin typeface="Merriweather Sans" pitchFamily="2" charset="0"/>
              </a:rPr>
              <a:t>誤差差異程度、預測變化大</a:t>
            </a:r>
            <a:r>
              <a:rPr lang="en-US" altLang="zh-TW" dirty="0">
                <a:solidFill>
                  <a:srgbClr val="333333"/>
                </a:solidFill>
                <a:latin typeface="Merriweather Sans" pitchFamily="2" charset="0"/>
              </a:rPr>
              <a:t>)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 等。</a:t>
            </a:r>
            <a:endParaRPr lang="en-US" altLang="zh-TW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dirty="0"/>
              <a:t>此將進一步影響到</a:t>
            </a:r>
            <a:r>
              <a:rPr lang="en-US" altLang="zh-TW" dirty="0">
                <a:latin typeface="Merriweather Sans" pitchFamily="2" charset="0"/>
              </a:rPr>
              <a:t>R-squared</a:t>
            </a:r>
            <a:r>
              <a:rPr lang="zh-TW" altLang="en-US" dirty="0">
                <a:latin typeface="Merriweather Sans" pitchFamily="2" charset="0"/>
              </a:rPr>
              <a:t>、</a:t>
            </a:r>
            <a:r>
              <a:rPr lang="en-US" altLang="zh-TW" dirty="0">
                <a:latin typeface="Merriweather Sans" pitchFamily="2" charset="0"/>
              </a:rPr>
              <a:t>MSE</a:t>
            </a:r>
            <a:r>
              <a:rPr lang="zh-TW" altLang="en-US" dirty="0">
                <a:latin typeface="Merriweather Sans" pitchFamily="2" charset="0"/>
              </a:rPr>
              <a:t>、</a:t>
            </a:r>
            <a:r>
              <a:rPr lang="en-US" altLang="zh-TW" dirty="0">
                <a:latin typeface="Merriweather Sans" pitchFamily="2" charset="0"/>
              </a:rPr>
              <a:t>MAE</a:t>
            </a:r>
            <a:r>
              <a:rPr lang="zh-TW" altLang="en-US" dirty="0"/>
              <a:t>等模型評估方法，導致模型</a:t>
            </a:r>
            <a:r>
              <a:rPr lang="en-US" altLang="zh-TW" dirty="0">
                <a:latin typeface="Merriweather Sans" pitchFamily="2" charset="0"/>
              </a:rPr>
              <a:t>Overfitting</a:t>
            </a:r>
            <a:r>
              <a:rPr lang="zh-TW" altLang="en-US" dirty="0">
                <a:latin typeface="Merriweather Sans" pitchFamily="2" charset="0"/>
              </a:rPr>
              <a:t>、</a:t>
            </a:r>
            <a:r>
              <a:rPr lang="en-US" altLang="zh-TW" dirty="0">
                <a:latin typeface="Merriweather Sans" pitchFamily="2" charset="0"/>
              </a:rPr>
              <a:t>Underfitting</a:t>
            </a:r>
            <a:r>
              <a:rPr lang="zh-TW" altLang="en-US" dirty="0"/>
              <a:t>，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進而得出錯誤</a:t>
            </a:r>
            <a:r>
              <a:rPr lang="zh-TW" altLang="en-US" dirty="0">
                <a:solidFill>
                  <a:srgbClr val="333333"/>
                </a:solidFill>
                <a:latin typeface="Merriweather Sans" pitchFamily="2" charset="0"/>
              </a:rPr>
              <a:t>分析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結論</a:t>
            </a:r>
            <a:r>
              <a:rPr lang="zh-TW" altLang="en-US" sz="1600" dirty="0">
                <a:cs typeface="Biome Light" panose="020B0303030204020804" pitchFamily="34" charset="0"/>
              </a:rPr>
              <a:t>。</a:t>
            </a: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07F5E46-DA67-46F3-825E-4AA5F2082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4</a:t>
            </a:fld>
            <a:endParaRPr lang="zh-TW" altLang="en-US"/>
          </a:p>
        </p:txBody>
      </p:sp>
      <p:sp>
        <p:nvSpPr>
          <p:cNvPr id="2" name="文字版面配置區 9">
            <a:extLst>
              <a:ext uri="{FF2B5EF4-FFF2-40B4-BE49-F238E27FC236}">
                <a16:creationId xmlns:a16="http://schemas.microsoft.com/office/drawing/2014/main" id="{FA382E2E-49E1-931C-7CE1-0868D4C5379D}"/>
              </a:ext>
            </a:extLst>
          </p:cNvPr>
          <p:cNvSpPr txBox="1">
            <a:spLocks/>
          </p:cNvSpPr>
          <p:nvPr/>
        </p:nvSpPr>
        <p:spPr>
          <a:xfrm>
            <a:off x="6225539" y="4949017"/>
            <a:ext cx="5075672" cy="46487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300" baseline="0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當資料不完美時，迴歸模型是否仍然可靠？</a:t>
            </a:r>
            <a:endParaRPr lang="en-US" altLang="zh-TW" dirty="0"/>
          </a:p>
        </p:txBody>
      </p:sp>
      <p:sp>
        <p:nvSpPr>
          <p:cNvPr id="6" name="內容版面配置區 8">
            <a:extLst>
              <a:ext uri="{FF2B5EF4-FFF2-40B4-BE49-F238E27FC236}">
                <a16:creationId xmlns:a16="http://schemas.microsoft.com/office/drawing/2014/main" id="{78ADC7C4-9591-D2CF-CC44-6C17765445FF}"/>
              </a:ext>
            </a:extLst>
          </p:cNvPr>
          <p:cNvSpPr txBox="1">
            <a:spLocks/>
          </p:cNvSpPr>
          <p:nvPr/>
        </p:nvSpPr>
        <p:spPr>
          <a:xfrm>
            <a:off x="6286338" y="5648563"/>
            <a:ext cx="4954074" cy="652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dirty="0"/>
              <a:t>線性迴歸模型仍然可以使用，但其</a:t>
            </a:r>
            <a:r>
              <a:rPr lang="zh-TW" altLang="en-US" b="1" dirty="0"/>
              <a:t>可靠性</a:t>
            </a:r>
            <a:r>
              <a:rPr lang="zh-TW" altLang="en-US" dirty="0"/>
              <a:t>取決於</a:t>
            </a:r>
            <a:r>
              <a:rPr lang="zh-TW" altLang="en-US" b="1" dirty="0"/>
              <a:t>資料問題的嚴重程度</a:t>
            </a:r>
            <a:r>
              <a:rPr lang="zh-TW" altLang="en-US" dirty="0"/>
              <a:t>以及</a:t>
            </a:r>
            <a:r>
              <a:rPr lang="zh-TW" altLang="en-US" b="1" dirty="0"/>
              <a:t>是否妥善處理缺失值與異常值！</a:t>
            </a:r>
            <a:endParaRPr lang="zh-TW" altLang="en-US" dirty="0">
              <a:cs typeface="Biome Light" panose="020B03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10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F2F92-0462-7A58-B2C5-68E32B740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EB42DE18-8714-61AF-F6BB-1DD6E4653C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496275"/>
            <a:ext cx="5075672" cy="464871"/>
          </a:xfrm>
        </p:spPr>
        <p:txBody>
          <a:bodyPr rtlCol="0"/>
          <a:lstStyle/>
          <a:p>
            <a:pPr rtl="0"/>
            <a:r>
              <a:rPr lang="en-US" altLang="zh-TW" dirty="0"/>
              <a:t>What is missing data?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6C18628D-A551-ED4E-DD0F-ED39FB448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2195821"/>
            <a:ext cx="4954074" cy="1631534"/>
          </a:xfrm>
        </p:spPr>
        <p:txBody>
          <a:bodyPr rtlCol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Merriweather Sans" panose="020F0502020204030204" pitchFamily="2" charset="0"/>
              </a:rPr>
              <a:t>缺失值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Merriweather Sans" panose="020F0502020204030204" pitchFamily="2" charset="0"/>
              </a:rPr>
              <a:t>(Missing Value)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Merriweather Sans" panose="020F0502020204030204" pitchFamily="2" charset="0"/>
              </a:rPr>
              <a:t>指的是在蒐集數據的過程中發生人為或機器上的疏失，導致資料缺失的情況。</a:t>
            </a:r>
            <a:endParaRPr lang="zh-TW" altLang="en-US" sz="1600" dirty="0">
              <a:cs typeface="Biome Light" panose="020B0303030204020804" pitchFamily="34" charset="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47FE05-8FA1-B5F8-C9F2-E00026C22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5</a:t>
            </a:fld>
            <a:endParaRPr lang="zh-TW" altLang="en-US"/>
          </a:p>
        </p:txBody>
      </p:sp>
      <p:sp>
        <p:nvSpPr>
          <p:cNvPr id="12" name="標題 7">
            <a:extLst>
              <a:ext uri="{FF2B5EF4-FFF2-40B4-BE49-F238E27FC236}">
                <a16:creationId xmlns:a16="http://schemas.microsoft.com/office/drawing/2014/main" id="{16CFE04B-F1E8-E20E-9727-B3F128B42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rtlCol="0"/>
          <a:lstStyle/>
          <a:p>
            <a:pPr rtl="0"/>
            <a:r>
              <a:rPr lang="en-US" altLang="zh-TW" dirty="0"/>
              <a:t>Missing Data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A549D8E-5A99-9CBF-2479-7B1F654CBD6F}"/>
              </a:ext>
            </a:extLst>
          </p:cNvPr>
          <p:cNvGrpSpPr/>
          <p:nvPr/>
        </p:nvGrpSpPr>
        <p:grpSpPr>
          <a:xfrm>
            <a:off x="5351869" y="2845384"/>
            <a:ext cx="6563932" cy="3651582"/>
            <a:chOff x="5506553" y="2823997"/>
            <a:chExt cx="6563932" cy="3651582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C0DB6005-9535-B437-1C5B-4BD1CE821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6553" y="2823997"/>
              <a:ext cx="6563932" cy="3651582"/>
            </a:xfrm>
            <a:prstGeom prst="rect">
              <a:avLst/>
            </a:prstGeom>
          </p:spPr>
        </p:pic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8D4D6C72-4F9E-D3CF-FD0A-05F075845C7D}"/>
                </a:ext>
              </a:extLst>
            </p:cNvPr>
            <p:cNvSpPr/>
            <p:nvPr/>
          </p:nvSpPr>
          <p:spPr>
            <a:xfrm>
              <a:off x="8506347" y="3859550"/>
              <a:ext cx="515155" cy="15865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AEB268A4-E671-F17E-2E3B-35C839056B06}"/>
                </a:ext>
              </a:extLst>
            </p:cNvPr>
            <p:cNvSpPr/>
            <p:nvPr/>
          </p:nvSpPr>
          <p:spPr>
            <a:xfrm>
              <a:off x="8506346" y="5602491"/>
              <a:ext cx="515155" cy="15865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AC9C29DE-7F58-4688-6CCC-790FF4668EF7}"/>
                </a:ext>
              </a:extLst>
            </p:cNvPr>
            <p:cNvSpPr/>
            <p:nvPr/>
          </p:nvSpPr>
          <p:spPr>
            <a:xfrm>
              <a:off x="8506345" y="5886816"/>
              <a:ext cx="515155" cy="15865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97201A09-4F84-0DD5-8CBC-051C7C09CEFF}"/>
                </a:ext>
              </a:extLst>
            </p:cNvPr>
            <p:cNvSpPr/>
            <p:nvPr/>
          </p:nvSpPr>
          <p:spPr>
            <a:xfrm>
              <a:off x="11127340" y="4870630"/>
              <a:ext cx="415204" cy="130478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4" name="圖片 23">
            <a:extLst>
              <a:ext uri="{FF2B5EF4-FFF2-40B4-BE49-F238E27FC236}">
                <a16:creationId xmlns:a16="http://schemas.microsoft.com/office/drawing/2014/main" id="{6B6C52FA-0031-0337-25E0-996D5C559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4572"/>
            <a:ext cx="4954074" cy="688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75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620A9-51DF-B10F-E3E9-A873EBDE5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1EC42E6-1AD3-3CB9-8FC3-AE7D46E61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en-US" altLang="zh-TW" sz="4400" dirty="0"/>
              <a:t>Missing Data</a:t>
            </a:r>
            <a:r>
              <a:rPr lang="zh-TW" altLang="en-US" sz="4400" dirty="0"/>
              <a:t>－缺失值類型</a:t>
            </a:r>
            <a:endParaRPr lang="zh-TW" altLang="en-US" sz="4800" spc="300" dirty="0"/>
          </a:p>
        </p:txBody>
      </p:sp>
      <p:pic>
        <p:nvPicPr>
          <p:cNvPr id="14" name="圖片版面配置區 13" descr="盯著牆上的藍圖看的人">
            <a:extLst>
              <a:ext uri="{FF2B5EF4-FFF2-40B4-BE49-F238E27FC236}">
                <a16:creationId xmlns:a16="http://schemas.microsoft.com/office/drawing/2014/main" id="{7FE7BC6E-1F06-6E06-8A6E-656D5B48570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341" b="4341"/>
          <a:stretch>
            <a:fillRect/>
          </a:stretch>
        </p:blipFill>
        <p:spPr/>
      </p:pic>
      <p:pic>
        <p:nvPicPr>
          <p:cNvPr id="16" name="圖片版面配置區 15" descr="透明幹擦板上的便利貼">
            <a:extLst>
              <a:ext uri="{FF2B5EF4-FFF2-40B4-BE49-F238E27FC236}">
                <a16:creationId xmlns:a16="http://schemas.microsoft.com/office/drawing/2014/main" id="{6D731660-6AC3-017B-B10B-BD9386C4945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341" b="4341"/>
          <a:stretch>
            <a:fillRect/>
          </a:stretch>
        </p:blipFill>
        <p:spPr/>
      </p:pic>
      <p:pic>
        <p:nvPicPr>
          <p:cNvPr id="19" name="圖片版面配置區 18" descr="坐在會議桌旁的一群人">
            <a:extLst>
              <a:ext uri="{FF2B5EF4-FFF2-40B4-BE49-F238E27FC236}">
                <a16:creationId xmlns:a16="http://schemas.microsoft.com/office/drawing/2014/main" id="{656EAF52-4A2D-AEBF-7E39-017253BAD62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341" b="4341"/>
          <a:stretch>
            <a:fillRect/>
          </a:stretch>
        </p:blipFill>
        <p:spPr/>
      </p:pic>
      <p:sp>
        <p:nvSpPr>
          <p:cNvPr id="12" name="內容版面配置區 24">
            <a:extLst>
              <a:ext uri="{FF2B5EF4-FFF2-40B4-BE49-F238E27FC236}">
                <a16:creationId xmlns:a16="http://schemas.microsoft.com/office/drawing/2014/main" id="{67A2984D-64E0-F104-41D9-913F542FB07D}"/>
              </a:ext>
            </a:extLst>
          </p:cNvPr>
          <p:cNvSpPr txBox="1">
            <a:spLocks/>
          </p:cNvSpPr>
          <p:nvPr/>
        </p:nvSpPr>
        <p:spPr>
          <a:xfrm>
            <a:off x="4541520" y="3670301"/>
            <a:ext cx="323088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2400" b="0" i="0" dirty="0">
                <a:effectLst/>
                <a:latin typeface="Merriweather Sans" panose="020F0502020204030204" pitchFamily="2" charset="0"/>
              </a:rPr>
              <a:t>MCAR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b="0" i="0" dirty="0">
                <a:effectLst/>
                <a:latin typeface="Merriweather Sans" panose="020F0502020204030204" pitchFamily="2" charset="0"/>
              </a:rPr>
              <a:t>Missing Completely at Random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400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資料缺失是</a:t>
            </a:r>
            <a:r>
              <a:rPr lang="zh-TW" altLang="en-US" sz="1400" b="1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完全隨機</a:t>
            </a:r>
            <a:r>
              <a:rPr lang="zh-TW" altLang="en-US" sz="1400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的，與</a:t>
            </a:r>
            <a:r>
              <a:rPr lang="zh-TW" altLang="en-US" sz="1400" b="1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自己或其他欄位皆無關</a:t>
            </a:r>
            <a:r>
              <a:rPr lang="zh-TW" altLang="en-US" sz="1400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。也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因為缺失數據沒有系統性偏差，刪除並不會影響其他的數據。</a:t>
            </a: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如：問卷資料部分遺失，但遺失原因可能是被損毀或弄丟了，並非跟問卷內容有關聯，因為缺失是隨機的狀況。</a:t>
            </a:r>
          </a:p>
        </p:txBody>
      </p:sp>
      <p:sp>
        <p:nvSpPr>
          <p:cNvPr id="13" name="內容版面配置區 25">
            <a:extLst>
              <a:ext uri="{FF2B5EF4-FFF2-40B4-BE49-F238E27FC236}">
                <a16:creationId xmlns:a16="http://schemas.microsoft.com/office/drawing/2014/main" id="{F06D882F-1FBE-B7D7-0C25-A386119535AA}"/>
              </a:ext>
            </a:extLst>
          </p:cNvPr>
          <p:cNvSpPr txBox="1">
            <a:spLocks/>
          </p:cNvSpPr>
          <p:nvPr/>
        </p:nvSpPr>
        <p:spPr>
          <a:xfrm>
            <a:off x="8122919" y="3670302"/>
            <a:ext cx="323088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2400" b="0" i="0" dirty="0">
                <a:solidFill>
                  <a:srgbClr val="333333"/>
                </a:solidFill>
                <a:effectLst/>
                <a:latin typeface="Merriweather Sans" panose="020F0502020204030204" pitchFamily="2" charset="0"/>
              </a:rPr>
              <a:t>MNAR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b="0" i="0" dirty="0">
                <a:solidFill>
                  <a:srgbClr val="333333"/>
                </a:solidFill>
                <a:effectLst/>
                <a:latin typeface="Merriweather Sans" panose="020F0502020204030204" pitchFamily="2" charset="0"/>
              </a:rPr>
              <a:t>Missing Not at Random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400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數據缺失</a:t>
            </a:r>
            <a:r>
              <a:rPr lang="zh-TW" altLang="en-US" sz="1400" b="1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與該變數自身的值有關</a:t>
            </a:r>
            <a:r>
              <a:rPr lang="zh-TW" altLang="en-US" sz="1400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，即缺失的發生不是隨機的，需要</a:t>
            </a:r>
            <a:r>
              <a:rPr lang="zh-TW" altLang="en-US" sz="1400" b="1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額外數據來源或統計方法補償</a:t>
            </a:r>
            <a:r>
              <a:rPr lang="zh-TW" altLang="en-US" sz="1400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此缺失。</a:t>
            </a:r>
            <a:endParaRPr lang="en-US" altLang="zh-TW" sz="1400" b="0" i="0" dirty="0"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如：做問卷調查時，薪水是較為敏感的資訊，較高者可能因為隱私等考量而選擇不填寫，這種情況就並非是隨機的。</a:t>
            </a:r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F5C8310F-C018-C8AF-661C-8EC1FDD6EF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6</a:t>
            </a:fld>
            <a:endParaRPr lang="zh-TW" altLang="en-US"/>
          </a:p>
        </p:txBody>
      </p:sp>
      <p:sp>
        <p:nvSpPr>
          <p:cNvPr id="8" name="內容版面配置區 24">
            <a:extLst>
              <a:ext uri="{FF2B5EF4-FFF2-40B4-BE49-F238E27FC236}">
                <a16:creationId xmlns:a16="http://schemas.microsoft.com/office/drawing/2014/main" id="{05CCF91F-814A-523F-F579-B1E014B916F8}"/>
              </a:ext>
            </a:extLst>
          </p:cNvPr>
          <p:cNvSpPr txBox="1">
            <a:spLocks/>
          </p:cNvSpPr>
          <p:nvPr/>
        </p:nvSpPr>
        <p:spPr>
          <a:xfrm>
            <a:off x="960121" y="3670301"/>
            <a:ext cx="323088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2400" b="0" i="0" dirty="0">
                <a:effectLst/>
                <a:latin typeface="Merriweather Sans" panose="020F0502020204030204" pitchFamily="2" charset="0"/>
              </a:rPr>
              <a:t>MAR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b="0" i="0" dirty="0">
                <a:effectLst/>
                <a:latin typeface="Merriweather Sans" panose="020F0502020204030204" pitchFamily="2" charset="0"/>
              </a:rPr>
              <a:t>Missing at Random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400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該缺失值出現</a:t>
            </a:r>
            <a:r>
              <a:rPr lang="zh-TW" altLang="en-US" sz="1400" b="1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跟缺失欄位本身無關</a:t>
            </a:r>
            <a:r>
              <a:rPr lang="zh-TW" altLang="en-US" sz="1400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，但</a:t>
            </a:r>
            <a:r>
              <a:rPr lang="zh-TW" altLang="en-US" sz="1400" b="1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與其他欄位有相關</a:t>
            </a:r>
            <a:r>
              <a:rPr lang="zh-TW" altLang="en-US" sz="1400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，缺失值發生是條件隨機的，也因此若有足夠的其他變數來解釋缺失，數據仍可以被建模並填補。</a:t>
            </a:r>
            <a:endParaRPr lang="en-US" altLang="zh-TW" sz="1400" b="0" i="0" dirty="0"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如：學生資料中「學生數學成績」與「出席率」，發現經常缺席的學生較少提交數學成績，他們可能錯過考試。</a:t>
            </a: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9DF9C7B8-9ACF-17A9-12F3-CEC1BE761265}"/>
              </a:ext>
            </a:extLst>
          </p:cNvPr>
          <p:cNvCxnSpPr/>
          <p:nvPr/>
        </p:nvCxnSpPr>
        <p:spPr>
          <a:xfrm>
            <a:off x="960121" y="5492978"/>
            <a:ext cx="318428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2A583B9F-361C-389C-A30B-6824657B0D95}"/>
              </a:ext>
            </a:extLst>
          </p:cNvPr>
          <p:cNvCxnSpPr/>
          <p:nvPr/>
        </p:nvCxnSpPr>
        <p:spPr>
          <a:xfrm>
            <a:off x="4553028" y="5270413"/>
            <a:ext cx="318428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70EB26F2-2677-2F6E-C7C1-59B9A81B56A4}"/>
              </a:ext>
            </a:extLst>
          </p:cNvPr>
          <p:cNvCxnSpPr/>
          <p:nvPr/>
        </p:nvCxnSpPr>
        <p:spPr>
          <a:xfrm>
            <a:off x="8191989" y="5291247"/>
            <a:ext cx="318428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216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4EF68-BE15-467A-851F-5E812BFDB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3A8868F8-C46D-03B1-39B3-24F23EDB63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496275"/>
            <a:ext cx="5075672" cy="464871"/>
          </a:xfrm>
        </p:spPr>
        <p:txBody>
          <a:bodyPr rtlCol="0"/>
          <a:lstStyle/>
          <a:p>
            <a:pPr rtl="0"/>
            <a:r>
              <a:rPr lang="zh-TW" altLang="en-US" dirty="0"/>
              <a:t>缺失值導致問題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E0759F73-453A-0A87-855B-A7FE01BAE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798" y="4308486"/>
            <a:ext cx="4954074" cy="1178444"/>
          </a:xfrm>
        </p:spPr>
        <p:txBody>
          <a:bodyPr rtlCol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Merriweather Sans" panose="020F0502020204030204" pitchFamily="2" charset="0"/>
              </a:rPr>
              <a:t>將數據資料中的缺失值，根據相應的處理策略來填入適當的值，以便後續進行有效的資料分析和預測。</a:t>
            </a:r>
            <a:endParaRPr lang="en-US" altLang="zh-TW" b="0" i="0" dirty="0">
              <a:solidFill>
                <a:srgbClr val="333333"/>
              </a:solidFill>
              <a:effectLst/>
              <a:latin typeface="Merriweather Sans" panose="020F0502020204030204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600" dirty="0">
                <a:cs typeface="Biome Light" panose="020B0303030204020804" pitchFamily="34" charset="0"/>
              </a:rPr>
              <a:t>而不同的缺失值處理策略，也會對迴歸分析結果造成不一樣的影響。</a:t>
            </a: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172F1F-553E-F53E-344B-70A5BC7C6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7</a:t>
            </a:fld>
            <a:endParaRPr lang="zh-TW" altLang="en-US"/>
          </a:p>
        </p:txBody>
      </p:sp>
      <p:sp>
        <p:nvSpPr>
          <p:cNvPr id="12" name="標題 7">
            <a:extLst>
              <a:ext uri="{FF2B5EF4-FFF2-40B4-BE49-F238E27FC236}">
                <a16:creationId xmlns:a16="http://schemas.microsoft.com/office/drawing/2014/main" id="{EAB9C54E-20B9-A71C-76F3-36D38437C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rtlCol="0"/>
          <a:lstStyle/>
          <a:p>
            <a:pPr rtl="0"/>
            <a:r>
              <a:rPr lang="en-US" altLang="zh-TW" dirty="0"/>
              <a:t>Missing Data</a:t>
            </a:r>
            <a:endParaRPr lang="zh-TW" altLang="en-US" dirty="0"/>
          </a:p>
        </p:txBody>
      </p:sp>
      <p:sp>
        <p:nvSpPr>
          <p:cNvPr id="2" name="文字版面配置區 9">
            <a:extLst>
              <a:ext uri="{FF2B5EF4-FFF2-40B4-BE49-F238E27FC236}">
                <a16:creationId xmlns:a16="http://schemas.microsoft.com/office/drawing/2014/main" id="{96FC86AA-1687-57B4-E4EC-663257EF1747}"/>
              </a:ext>
            </a:extLst>
          </p:cNvPr>
          <p:cNvSpPr txBox="1">
            <a:spLocks/>
          </p:cNvSpPr>
          <p:nvPr/>
        </p:nvSpPr>
        <p:spPr>
          <a:xfrm>
            <a:off x="6095999" y="3608940"/>
            <a:ext cx="5075672" cy="46487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300" baseline="0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缺失值處理目的</a:t>
            </a:r>
            <a:endParaRPr lang="en-US" altLang="zh-TW" dirty="0"/>
          </a:p>
        </p:txBody>
      </p:sp>
      <p:sp>
        <p:nvSpPr>
          <p:cNvPr id="3" name="內容版面配置區 8">
            <a:extLst>
              <a:ext uri="{FF2B5EF4-FFF2-40B4-BE49-F238E27FC236}">
                <a16:creationId xmlns:a16="http://schemas.microsoft.com/office/drawing/2014/main" id="{722B0B88-CB4D-9B12-F282-D64F346796D0}"/>
              </a:ext>
            </a:extLst>
          </p:cNvPr>
          <p:cNvSpPr txBox="1">
            <a:spLocks/>
          </p:cNvSpPr>
          <p:nvPr/>
        </p:nvSpPr>
        <p:spPr>
          <a:xfrm>
            <a:off x="6156798" y="2195821"/>
            <a:ext cx="4954074" cy="1178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TW" altLang="en-US" dirty="0">
                <a:cs typeface="Biome Light" panose="020B0303030204020804" pitchFamily="34" charset="0"/>
              </a:rPr>
              <a:t>使線性模型有錯誤的解釋跟決策，導致結果扭曲。</a:t>
            </a:r>
            <a:endParaRPr lang="en-US" altLang="zh-TW" dirty="0">
              <a:cs typeface="Biome Light" panose="020B0303030204020804" pitchFamily="34" charset="0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TW" altLang="en-US" dirty="0">
                <a:cs typeface="Biome Light" panose="020B0303030204020804" pitchFamily="34" charset="0"/>
              </a:rPr>
              <a:t>影響變數間相關性，使得錯誤分析或共線性問題。</a:t>
            </a:r>
            <a:endParaRPr lang="en-US" altLang="zh-TW" dirty="0">
              <a:cs typeface="Biome Light" panose="020B0303030204020804" pitchFamily="34" charset="0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TW" altLang="en-US" dirty="0">
                <a:solidFill>
                  <a:srgbClr val="333333"/>
                </a:solidFill>
                <a:latin typeface="Merriweather Sans" panose="020F0502020204030204" pitchFamily="2" charset="0"/>
              </a:rPr>
              <a:t>讓線性模型的係數變得不穩定、統計顯著性降低。</a:t>
            </a:r>
            <a:endParaRPr lang="en-US" altLang="zh-TW" dirty="0">
              <a:solidFill>
                <a:srgbClr val="333333"/>
              </a:solidFill>
              <a:latin typeface="Merriweather Sans" panose="020F0502020204030204" pitchFamily="2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zh-TW" altLang="en-US" dirty="0">
              <a:cs typeface="Biome Light" panose="020B03030302040208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910CA6B-D1B2-D24D-1CD1-8031D7A18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572"/>
            <a:ext cx="4954074" cy="688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17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224CD-0C96-6185-B163-A6E131764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87A74F74-48EA-C125-7825-AE1D80637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en-US" altLang="zh-TW" sz="4400" dirty="0"/>
              <a:t>Missing Data</a:t>
            </a:r>
            <a:r>
              <a:rPr lang="zh-TW" altLang="en-US" sz="4400" dirty="0"/>
              <a:t>－缺失值處理方法</a:t>
            </a:r>
            <a:endParaRPr lang="zh-TW" altLang="en-US" sz="4800" spc="3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F766E01B-8EC2-240B-A1E9-CCA10081F6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8</a:t>
            </a:fld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075E7A6-585A-605D-F431-ACD2D910C59C}"/>
              </a:ext>
            </a:extLst>
          </p:cNvPr>
          <p:cNvSpPr/>
          <p:nvPr/>
        </p:nvSpPr>
        <p:spPr>
          <a:xfrm>
            <a:off x="198783" y="1623219"/>
            <a:ext cx="2846832" cy="48450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157B9FB-E10C-ADE9-064E-CCC59C57D5CA}"/>
              </a:ext>
            </a:extLst>
          </p:cNvPr>
          <p:cNvSpPr/>
          <p:nvPr/>
        </p:nvSpPr>
        <p:spPr>
          <a:xfrm>
            <a:off x="3133848" y="1623219"/>
            <a:ext cx="2846832" cy="48450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EA196E4-3D2A-56C5-35AA-B4F60B5043BE}"/>
              </a:ext>
            </a:extLst>
          </p:cNvPr>
          <p:cNvSpPr/>
          <p:nvPr/>
        </p:nvSpPr>
        <p:spPr>
          <a:xfrm>
            <a:off x="6068913" y="1623219"/>
            <a:ext cx="2846832" cy="4845084"/>
          </a:xfrm>
          <a:prstGeom prst="roundRect">
            <a:avLst/>
          </a:prstGeom>
          <a:solidFill>
            <a:srgbClr val="CDFE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8CFED41F-5AE7-9198-EC2B-4326C8E43881}"/>
              </a:ext>
            </a:extLst>
          </p:cNvPr>
          <p:cNvSpPr/>
          <p:nvPr/>
        </p:nvSpPr>
        <p:spPr>
          <a:xfrm>
            <a:off x="9042316" y="1623219"/>
            <a:ext cx="2846832" cy="4845084"/>
          </a:xfrm>
          <a:prstGeom prst="roundRect">
            <a:avLst/>
          </a:prstGeom>
          <a:solidFill>
            <a:schemeClr val="accent5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形 19" descr="徽章 1 以實心填滿">
            <a:extLst>
              <a:ext uri="{FF2B5EF4-FFF2-40B4-BE49-F238E27FC236}">
                <a16:creationId xmlns:a16="http://schemas.microsoft.com/office/drawing/2014/main" id="{CF4C2A4A-1891-F16D-6876-2957390E1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999" y="1623219"/>
            <a:ext cx="914400" cy="914400"/>
          </a:xfrm>
          <a:prstGeom prst="rect">
            <a:avLst/>
          </a:prstGeom>
        </p:spPr>
      </p:pic>
      <p:pic>
        <p:nvPicPr>
          <p:cNvPr id="23" name="圖形 22" descr="識別證 以實心填滿">
            <a:extLst>
              <a:ext uri="{FF2B5EF4-FFF2-40B4-BE49-F238E27FC236}">
                <a16:creationId xmlns:a16="http://schemas.microsoft.com/office/drawing/2014/main" id="{93B37B55-C7A0-F90F-1830-22F7223B3C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0064" y="1623219"/>
            <a:ext cx="914400" cy="914400"/>
          </a:xfrm>
          <a:prstGeom prst="rect">
            <a:avLst/>
          </a:prstGeom>
        </p:spPr>
      </p:pic>
      <p:pic>
        <p:nvPicPr>
          <p:cNvPr id="25" name="圖形 24" descr="徽章 3 以實心填滿">
            <a:extLst>
              <a:ext uri="{FF2B5EF4-FFF2-40B4-BE49-F238E27FC236}">
                <a16:creationId xmlns:a16="http://schemas.microsoft.com/office/drawing/2014/main" id="{D91BE9F9-4782-D886-F339-515EFC3C82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35129" y="1623219"/>
            <a:ext cx="914400" cy="914400"/>
          </a:xfrm>
          <a:prstGeom prst="rect">
            <a:avLst/>
          </a:prstGeom>
        </p:spPr>
      </p:pic>
      <p:pic>
        <p:nvPicPr>
          <p:cNvPr id="27" name="圖形 26" descr="徽章 4 以實心填滿">
            <a:extLst>
              <a:ext uri="{FF2B5EF4-FFF2-40B4-BE49-F238E27FC236}">
                <a16:creationId xmlns:a16="http://schemas.microsoft.com/office/drawing/2014/main" id="{59178F06-A42D-B318-5F49-FCB628681D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08532" y="1601883"/>
            <a:ext cx="914400" cy="914400"/>
          </a:xfrm>
          <a:prstGeom prst="rect">
            <a:avLst/>
          </a:prstGeom>
        </p:spPr>
      </p:pic>
      <p:grpSp>
        <p:nvGrpSpPr>
          <p:cNvPr id="33" name="群組 32">
            <a:extLst>
              <a:ext uri="{FF2B5EF4-FFF2-40B4-BE49-F238E27FC236}">
                <a16:creationId xmlns:a16="http://schemas.microsoft.com/office/drawing/2014/main" id="{457964E0-4559-8552-6CC1-EFD601A60033}"/>
              </a:ext>
            </a:extLst>
          </p:cNvPr>
          <p:cNvGrpSpPr/>
          <p:nvPr/>
        </p:nvGrpSpPr>
        <p:grpSpPr>
          <a:xfrm>
            <a:off x="276838" y="2631921"/>
            <a:ext cx="2690721" cy="474998"/>
            <a:chOff x="276838" y="2631921"/>
            <a:chExt cx="2690721" cy="474998"/>
          </a:xfrm>
        </p:grpSpPr>
        <p:sp>
          <p:nvSpPr>
            <p:cNvPr id="32" name="矩形: 圓角 31">
              <a:extLst>
                <a:ext uri="{FF2B5EF4-FFF2-40B4-BE49-F238E27FC236}">
                  <a16:creationId xmlns:a16="http://schemas.microsoft.com/office/drawing/2014/main" id="{F140AE47-084D-7AFD-1EE5-17ECA9FBCD47}"/>
                </a:ext>
              </a:extLst>
            </p:cNvPr>
            <p:cNvSpPr/>
            <p:nvPr/>
          </p:nvSpPr>
          <p:spPr>
            <a:xfrm>
              <a:off x="276838" y="2631921"/>
              <a:ext cx="2690721" cy="4749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版面配置區 9">
              <a:extLst>
                <a:ext uri="{FF2B5EF4-FFF2-40B4-BE49-F238E27FC236}">
                  <a16:creationId xmlns:a16="http://schemas.microsoft.com/office/drawing/2014/main" id="{D8514445-C47D-4686-AA04-EE542BB59719}"/>
                </a:ext>
              </a:extLst>
            </p:cNvPr>
            <p:cNvSpPr txBox="1">
              <a:spLocks/>
            </p:cNvSpPr>
            <p:nvPr/>
          </p:nvSpPr>
          <p:spPr>
            <a:xfrm>
              <a:off x="295645" y="2653257"/>
              <a:ext cx="2586569" cy="4536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 rtl="0">
                <a:defRPr lang="zh-tw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2800" dirty="0">
                  <a:solidFill>
                    <a:schemeClr val="bg1"/>
                  </a:solidFill>
                </a:rPr>
                <a:t>Deletion(</a:t>
              </a:r>
              <a:r>
                <a:rPr lang="zh-TW" altLang="en-US" sz="2800" dirty="0">
                  <a:solidFill>
                    <a:schemeClr val="bg1"/>
                  </a:solidFill>
                </a:rPr>
                <a:t>刪除</a:t>
              </a:r>
              <a:r>
                <a:rPr lang="en-US" altLang="zh-TW" sz="2800" dirty="0">
                  <a:solidFill>
                    <a:schemeClr val="bg1"/>
                  </a:solidFill>
                </a:rPr>
                <a:t>)</a:t>
              </a:r>
              <a:endParaRPr lang="zh-TW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內容版面配置區 8">
            <a:extLst>
              <a:ext uri="{FF2B5EF4-FFF2-40B4-BE49-F238E27FC236}">
                <a16:creationId xmlns:a16="http://schemas.microsoft.com/office/drawing/2014/main" id="{B45CB902-CB16-C28A-E1D4-64FFB2EC0BC8}"/>
              </a:ext>
            </a:extLst>
          </p:cNvPr>
          <p:cNvSpPr txBox="1">
            <a:spLocks/>
          </p:cNvSpPr>
          <p:nvPr/>
        </p:nvSpPr>
        <p:spPr>
          <a:xfrm>
            <a:off x="374231" y="3222555"/>
            <a:ext cx="2507983" cy="2217795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b="1" i="0" dirty="0">
                <a:solidFill>
                  <a:srgbClr val="242424"/>
                </a:solidFill>
                <a:effectLst/>
                <a:latin typeface="source-serif-pro"/>
              </a:rPr>
              <a:t>直接將資料刪除</a:t>
            </a:r>
            <a:r>
              <a:rPr lang="zh-TW" altLang="en-US" dirty="0">
                <a:solidFill>
                  <a:srgbClr val="242424"/>
                </a:solidFill>
                <a:latin typeface="source-serif-pro"/>
              </a:rPr>
              <a:t>。</a:t>
            </a:r>
            <a:r>
              <a:rPr lang="en-US" altLang="zh-TW" dirty="0">
                <a:solidFill>
                  <a:srgbClr val="242424"/>
                </a:solidFill>
                <a:highlight>
                  <a:srgbClr val="FFFF00"/>
                </a:highlight>
                <a:latin typeface="source-serif-pro"/>
              </a:rPr>
              <a:t>MCAR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缺失欄位刪除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(column deletion)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該筆資料刪除</a:t>
            </a:r>
            <a:r>
              <a:rPr lang="zh-TW" altLang="en-US" dirty="0">
                <a:solidFill>
                  <a:srgbClr val="242424"/>
                </a:solidFill>
                <a:latin typeface="source-serif-pro"/>
              </a:rPr>
              <a:t>       　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(row deletion)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dirty="0">
                <a:solidFill>
                  <a:srgbClr val="242424"/>
                </a:solidFill>
                <a:latin typeface="source-serif-pro"/>
              </a:rPr>
              <a:t>缺點：容易丟失大量數據。</a:t>
            </a:r>
            <a:endParaRPr lang="en-US" altLang="zh-TW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TW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b="1" i="0" dirty="0" err="1">
                <a:effectLst/>
                <a:latin typeface="SFMono-Regular"/>
              </a:rPr>
              <a:t>DataFrame.dropna</a:t>
            </a:r>
            <a:r>
              <a:rPr lang="en-US" altLang="zh-TW" b="1" i="0" dirty="0">
                <a:effectLst/>
                <a:latin typeface="SFMono-Regular"/>
              </a:rPr>
              <a:t>()</a:t>
            </a:r>
            <a:endParaRPr lang="en-US" altLang="zh-TW" b="0" i="0" dirty="0">
              <a:effectLst/>
              <a:latin typeface="source-serif-pro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514EB0FA-FF93-028D-C2D0-40F59C47AEEF}"/>
              </a:ext>
            </a:extLst>
          </p:cNvPr>
          <p:cNvGrpSpPr/>
          <p:nvPr/>
        </p:nvGrpSpPr>
        <p:grpSpPr>
          <a:xfrm>
            <a:off x="3211903" y="2631921"/>
            <a:ext cx="2690721" cy="474998"/>
            <a:chOff x="276838" y="2631921"/>
            <a:chExt cx="2690721" cy="474998"/>
          </a:xfrm>
          <a:solidFill>
            <a:schemeClr val="accent2">
              <a:lumMod val="75000"/>
            </a:schemeClr>
          </a:solidFill>
        </p:grpSpPr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2315451E-4FC4-8C76-30BD-85F96E9D99C7}"/>
                </a:ext>
              </a:extLst>
            </p:cNvPr>
            <p:cNvSpPr/>
            <p:nvPr/>
          </p:nvSpPr>
          <p:spPr>
            <a:xfrm>
              <a:off x="276838" y="2631921"/>
              <a:ext cx="2690721" cy="474998"/>
            </a:xfrm>
            <a:prstGeom prst="round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文字版面配置區 9">
              <a:extLst>
                <a:ext uri="{FF2B5EF4-FFF2-40B4-BE49-F238E27FC236}">
                  <a16:creationId xmlns:a16="http://schemas.microsoft.com/office/drawing/2014/main" id="{F065BF2B-E8CF-C72C-BC20-73546BB49E3C}"/>
                </a:ext>
              </a:extLst>
            </p:cNvPr>
            <p:cNvSpPr txBox="1">
              <a:spLocks/>
            </p:cNvSpPr>
            <p:nvPr/>
          </p:nvSpPr>
          <p:spPr>
            <a:xfrm>
              <a:off x="295645" y="2653257"/>
              <a:ext cx="2586569" cy="453662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defPPr rtl="0">
                <a:defRPr lang="zh-tw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2600" dirty="0" err="1">
                  <a:solidFill>
                    <a:schemeClr val="bg1"/>
                  </a:solidFill>
                </a:rPr>
                <a:t>imputaion</a:t>
              </a:r>
              <a:r>
                <a:rPr lang="en-US" altLang="zh-TW" sz="2600" dirty="0">
                  <a:solidFill>
                    <a:schemeClr val="bg1"/>
                  </a:solidFill>
                </a:rPr>
                <a:t>(</a:t>
              </a:r>
              <a:r>
                <a:rPr lang="zh-TW" altLang="en-US" sz="2600" dirty="0">
                  <a:solidFill>
                    <a:schemeClr val="bg1"/>
                  </a:solidFill>
                </a:rPr>
                <a:t>補值</a:t>
              </a:r>
              <a:r>
                <a:rPr lang="en-US" altLang="zh-TW" sz="2600" dirty="0">
                  <a:solidFill>
                    <a:schemeClr val="bg1"/>
                  </a:solidFill>
                </a:rPr>
                <a:t>)</a:t>
              </a:r>
              <a:endParaRPr lang="zh-TW" altLang="en-US" sz="2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89515A01-80B2-2EE1-CEE4-889D6E8D66D7}"/>
              </a:ext>
            </a:extLst>
          </p:cNvPr>
          <p:cNvGrpSpPr/>
          <p:nvPr/>
        </p:nvGrpSpPr>
        <p:grpSpPr>
          <a:xfrm>
            <a:off x="6166138" y="2631921"/>
            <a:ext cx="2690721" cy="474998"/>
            <a:chOff x="276838" y="2631921"/>
            <a:chExt cx="2690721" cy="474998"/>
          </a:xfrm>
          <a:solidFill>
            <a:srgbClr val="00B050"/>
          </a:solidFill>
        </p:grpSpPr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EFDB179C-2483-D6B0-6807-A2876550850D}"/>
                </a:ext>
              </a:extLst>
            </p:cNvPr>
            <p:cNvSpPr/>
            <p:nvPr/>
          </p:nvSpPr>
          <p:spPr>
            <a:xfrm>
              <a:off x="276838" y="2631921"/>
              <a:ext cx="2690721" cy="47499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文字版面配置區 9">
              <a:extLst>
                <a:ext uri="{FF2B5EF4-FFF2-40B4-BE49-F238E27FC236}">
                  <a16:creationId xmlns:a16="http://schemas.microsoft.com/office/drawing/2014/main" id="{04E0D5FB-FFA2-E769-E5DA-5EB23854BF8E}"/>
                </a:ext>
              </a:extLst>
            </p:cNvPr>
            <p:cNvSpPr txBox="1">
              <a:spLocks/>
            </p:cNvSpPr>
            <p:nvPr/>
          </p:nvSpPr>
          <p:spPr>
            <a:xfrm>
              <a:off x="295645" y="2653257"/>
              <a:ext cx="2586569" cy="453662"/>
            </a:xfrm>
            <a:prstGeom prst="rect">
              <a:avLst/>
            </a:prstGeom>
            <a:grpFill/>
          </p:spPr>
          <p:txBody>
            <a:bodyPr vert="horz" lIns="91440" tIns="45720" rIns="91440" bIns="45720" rtlCol="0" anchor="ctr">
              <a:noAutofit/>
            </a:bodyPr>
            <a:lstStyle>
              <a:defPPr rtl="0">
                <a:defRPr lang="zh-tw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solidFill>
                    <a:schemeClr val="bg1"/>
                  </a:solidFill>
                </a:rPr>
                <a:t>線性迴歸填補</a:t>
              </a: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6C1B705D-2398-B5AA-8B69-9FEE94803EB8}"/>
              </a:ext>
            </a:extLst>
          </p:cNvPr>
          <p:cNvGrpSpPr/>
          <p:nvPr/>
        </p:nvGrpSpPr>
        <p:grpSpPr>
          <a:xfrm>
            <a:off x="9101203" y="2631921"/>
            <a:ext cx="2690721" cy="474998"/>
            <a:chOff x="276838" y="2631921"/>
            <a:chExt cx="2690721" cy="474998"/>
          </a:xfrm>
          <a:solidFill>
            <a:schemeClr val="accent5">
              <a:lumMod val="50000"/>
              <a:lumOff val="50000"/>
            </a:schemeClr>
          </a:solidFill>
        </p:grpSpPr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049E4EBB-99D9-DCE6-FC46-EAF3E0FF11B9}"/>
                </a:ext>
              </a:extLst>
            </p:cNvPr>
            <p:cNvSpPr/>
            <p:nvPr/>
          </p:nvSpPr>
          <p:spPr>
            <a:xfrm>
              <a:off x="276838" y="2631921"/>
              <a:ext cx="2690721" cy="47499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文字版面配置區 9">
              <a:extLst>
                <a:ext uri="{FF2B5EF4-FFF2-40B4-BE49-F238E27FC236}">
                  <a16:creationId xmlns:a16="http://schemas.microsoft.com/office/drawing/2014/main" id="{4097963A-1D9D-AE29-085C-9E9B31EE9456}"/>
                </a:ext>
              </a:extLst>
            </p:cNvPr>
            <p:cNvSpPr txBox="1">
              <a:spLocks/>
            </p:cNvSpPr>
            <p:nvPr/>
          </p:nvSpPr>
          <p:spPr>
            <a:xfrm>
              <a:off x="295645" y="2653257"/>
              <a:ext cx="2586569" cy="453662"/>
            </a:xfrm>
            <a:prstGeom prst="rect">
              <a:avLst/>
            </a:prstGeom>
            <a:grpFill/>
          </p:spPr>
          <p:txBody>
            <a:bodyPr vert="horz" lIns="91440" tIns="45720" rIns="91440" bIns="45720" rtlCol="0" anchor="ctr">
              <a:noAutofit/>
            </a:bodyPr>
            <a:lstStyle>
              <a:defPPr rtl="0">
                <a:defRPr lang="zh-tw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2600" dirty="0">
                  <a:solidFill>
                    <a:schemeClr val="bg1"/>
                  </a:solidFill>
                </a:rPr>
                <a:t>MICE(</a:t>
              </a:r>
              <a:r>
                <a:rPr lang="zh-TW" altLang="en-US" sz="2600" dirty="0">
                  <a:solidFill>
                    <a:schemeClr val="bg1"/>
                  </a:solidFill>
                </a:rPr>
                <a:t>多重差補</a:t>
              </a:r>
              <a:r>
                <a:rPr lang="en-US" altLang="zh-TW" sz="2600" dirty="0">
                  <a:solidFill>
                    <a:schemeClr val="bg1"/>
                  </a:solidFill>
                </a:rPr>
                <a:t>)</a:t>
              </a:r>
              <a:endParaRPr lang="zh-TW" altLang="en-US" sz="2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內容版面配置區 8">
            <a:extLst>
              <a:ext uri="{FF2B5EF4-FFF2-40B4-BE49-F238E27FC236}">
                <a16:creationId xmlns:a16="http://schemas.microsoft.com/office/drawing/2014/main" id="{377C8F92-D0A2-B103-1AE5-D93DC7D64AE9}"/>
              </a:ext>
            </a:extLst>
          </p:cNvPr>
          <p:cNvSpPr txBox="1">
            <a:spLocks/>
          </p:cNvSpPr>
          <p:nvPr/>
        </p:nvSpPr>
        <p:spPr>
          <a:xfrm>
            <a:off x="3321221" y="3222556"/>
            <a:ext cx="2591536" cy="2711176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dirty="0">
                <a:solidFill>
                  <a:srgbClr val="242424"/>
                </a:solidFill>
                <a:latin typeface="source-serif-pro"/>
              </a:rPr>
              <a:t>通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過</a:t>
            </a:r>
            <a:r>
              <a:rPr lang="zh-TW" altLang="en-US" b="1" i="0" dirty="0">
                <a:solidFill>
                  <a:srgbClr val="242424"/>
                </a:solidFill>
                <a:effectLst/>
                <a:latin typeface="source-serif-pro"/>
              </a:rPr>
              <a:t>對缺失原因的了解，對其進行合理的補值</a:t>
            </a:r>
            <a:r>
              <a:rPr lang="zh-TW" altLang="en-US" dirty="0">
                <a:solidFill>
                  <a:srgbClr val="242424"/>
                </a:solidFill>
                <a:latin typeface="source-serif-pro"/>
              </a:rPr>
              <a:t>。</a:t>
            </a:r>
            <a:endParaRPr lang="en-US" altLang="zh-TW" dirty="0">
              <a:solidFill>
                <a:srgbClr val="242424"/>
              </a:solidFill>
              <a:latin typeface="source-serif-pro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統計數值補值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(Median, Mode, Mean)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近似資料補值 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(KNN)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向前向後補值　　　　（資料前後有相依性）</a:t>
            </a:r>
            <a:endParaRPr lang="en-US" altLang="zh-TW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b="0" i="0" dirty="0">
                <a:solidFill>
                  <a:srgbClr val="242424"/>
                </a:solidFill>
                <a:effectLst/>
                <a:latin typeface="source-code-pro"/>
              </a:rPr>
              <a:t>缺點：會影響到數據方差。</a:t>
            </a:r>
            <a:endParaRPr lang="en-US" altLang="zh-TW" b="0" i="0" dirty="0">
              <a:solidFill>
                <a:srgbClr val="242424"/>
              </a:solidFill>
              <a:effectLst/>
              <a:latin typeface="source-code-pr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400" b="0" i="0" dirty="0" err="1">
                <a:solidFill>
                  <a:srgbClr val="242424"/>
                </a:solidFill>
                <a:effectLst/>
                <a:latin typeface="source-code-pro"/>
              </a:rPr>
              <a:t>SimpleImputer</a:t>
            </a:r>
            <a:r>
              <a:rPr lang="en-US" altLang="zh-TW" sz="1400" b="0" i="0" dirty="0">
                <a:solidFill>
                  <a:srgbClr val="242424"/>
                </a:solidFill>
                <a:effectLst/>
                <a:latin typeface="source-code-pro"/>
              </a:rPr>
              <a:t>(</a:t>
            </a:r>
            <a:r>
              <a:rPr lang="en-US" altLang="zh-TW" sz="1400" b="0" i="0" dirty="0" err="1">
                <a:solidFill>
                  <a:srgbClr val="242424"/>
                </a:solidFill>
                <a:effectLst/>
                <a:latin typeface="source-code-pro"/>
              </a:rPr>
              <a:t>missing_values</a:t>
            </a:r>
            <a:r>
              <a:rPr lang="en-US" altLang="zh-TW" sz="1400" b="0" i="0" dirty="0">
                <a:solidFill>
                  <a:srgbClr val="242424"/>
                </a:solidFill>
                <a:effectLst/>
                <a:latin typeface="source-code-pro"/>
              </a:rPr>
              <a:t>=</a:t>
            </a:r>
            <a:r>
              <a:rPr lang="en-US" altLang="zh-TW" sz="1400" b="0" i="0" dirty="0" err="1">
                <a:solidFill>
                  <a:srgbClr val="242424"/>
                </a:solidFill>
                <a:effectLst/>
                <a:latin typeface="source-code-pro"/>
              </a:rPr>
              <a:t>np.nan</a:t>
            </a:r>
            <a:r>
              <a:rPr lang="en-US" altLang="zh-TW" sz="1400" b="0" i="0" dirty="0">
                <a:solidFill>
                  <a:srgbClr val="242424"/>
                </a:solidFill>
                <a:effectLst/>
                <a:latin typeface="source-code-pro"/>
              </a:rPr>
              <a:t>, strategy=</a:t>
            </a:r>
            <a:r>
              <a:rPr lang="en-US" altLang="zh-TW" sz="1400" b="0" i="0" dirty="0">
                <a:solidFill>
                  <a:srgbClr val="C41A16"/>
                </a:solidFill>
                <a:effectLst/>
                <a:latin typeface="source-code-pro"/>
              </a:rPr>
              <a:t>'mean'</a:t>
            </a:r>
            <a:r>
              <a:rPr lang="en-US" altLang="zh-TW" sz="1400" b="0" i="0" dirty="0">
                <a:solidFill>
                  <a:srgbClr val="242424"/>
                </a:solidFill>
                <a:effectLst/>
                <a:latin typeface="source-code-pro"/>
              </a:rPr>
              <a:t>)</a:t>
            </a:r>
            <a:endParaRPr lang="en-US" altLang="zh-TW" sz="1400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p:sp>
        <p:nvSpPr>
          <p:cNvPr id="44" name="內容版面配置區 8">
            <a:extLst>
              <a:ext uri="{FF2B5EF4-FFF2-40B4-BE49-F238E27FC236}">
                <a16:creationId xmlns:a16="http://schemas.microsoft.com/office/drawing/2014/main" id="{1CAB12B3-F79D-BA1B-B74E-67C932E689A5}"/>
              </a:ext>
            </a:extLst>
          </p:cNvPr>
          <p:cNvSpPr txBox="1">
            <a:spLocks/>
          </p:cNvSpPr>
          <p:nvPr/>
        </p:nvSpPr>
        <p:spPr>
          <a:xfrm>
            <a:off x="6354044" y="3217826"/>
            <a:ext cx="2405545" cy="2926416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b="1" dirty="0"/>
              <a:t>如果缺失值只與少數變數相關</a:t>
            </a:r>
            <a:r>
              <a:rPr lang="zh-TW" altLang="en-US" dirty="0"/>
              <a:t>，可以使用 </a:t>
            </a:r>
            <a:r>
              <a:rPr lang="zh-TW" altLang="en-US" b="1" dirty="0"/>
              <a:t>線性迴歸</a:t>
            </a:r>
            <a:r>
              <a:rPr lang="zh-TW" altLang="en-US" dirty="0"/>
              <a:t> 來填補。</a:t>
            </a:r>
            <a:r>
              <a:rPr lang="en-US" altLang="zh-TW" dirty="0">
                <a:solidFill>
                  <a:srgbClr val="242424"/>
                </a:solidFill>
                <a:highlight>
                  <a:srgbClr val="FFFF00"/>
                </a:highlight>
                <a:latin typeface="source-serif-pro"/>
              </a:rPr>
              <a:t> MAR</a:t>
            </a:r>
            <a:endParaRPr lang="zh-TW" altLang="en-US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dirty="0"/>
              <a:t>計算快速，適用於簡單具線性關係的數據。</a:t>
            </a:r>
            <a:endParaRPr lang="en-US" altLang="zh-TW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dirty="0"/>
              <a:t>當一個變數 </a:t>
            </a:r>
            <a:r>
              <a:rPr lang="en-US" altLang="zh-TW" dirty="0"/>
              <a:t>X </a:t>
            </a:r>
            <a:r>
              <a:rPr lang="zh-TW" altLang="en-US" dirty="0"/>
              <a:t>有缺失值時，我們可以</a:t>
            </a:r>
            <a:r>
              <a:rPr lang="zh-TW" altLang="en-US" b="1" dirty="0"/>
              <a:t>使用其他變數來建立一個迴歸模型</a:t>
            </a:r>
            <a:r>
              <a:rPr lang="zh-TW" altLang="en-US" dirty="0"/>
              <a:t>，然後用此模型來預測缺失值。</a:t>
            </a:r>
            <a:endParaRPr lang="en-US" altLang="zh-TW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zh-TW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zh-TW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zh-TW" dirty="0"/>
          </a:p>
        </p:txBody>
      </p:sp>
      <p:sp>
        <p:nvSpPr>
          <p:cNvPr id="45" name="內容版面配置區 8">
            <a:extLst>
              <a:ext uri="{FF2B5EF4-FFF2-40B4-BE49-F238E27FC236}">
                <a16:creationId xmlns:a16="http://schemas.microsoft.com/office/drawing/2014/main" id="{9B5B4D8E-49C4-79D6-EE6D-5FB7126A9B95}"/>
              </a:ext>
            </a:extLst>
          </p:cNvPr>
          <p:cNvSpPr txBox="1">
            <a:spLocks/>
          </p:cNvSpPr>
          <p:nvPr/>
        </p:nvSpPr>
        <p:spPr>
          <a:xfrm>
            <a:off x="9301034" y="3217826"/>
            <a:ext cx="2405545" cy="1812740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b="1" dirty="0"/>
              <a:t>如果多個變數同時有缺失，且變數之間的關聯較複雜</a:t>
            </a:r>
            <a:r>
              <a:rPr lang="zh-TW" altLang="en-US" dirty="0"/>
              <a:t>，可以使用 </a:t>
            </a:r>
            <a:r>
              <a:rPr lang="en-US" altLang="zh-TW" b="1" dirty="0"/>
              <a:t>MICE</a:t>
            </a:r>
            <a:r>
              <a:rPr lang="zh-TW" altLang="en-US" b="1" dirty="0"/>
              <a:t>進行</a:t>
            </a:r>
            <a:r>
              <a:rPr lang="zh-TW" altLang="en-US" dirty="0"/>
              <a:t>多重插補。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dirty="0"/>
              <a:t>不僅使用單一迴歸模型來填補缺失值，而是</a:t>
            </a:r>
            <a:r>
              <a:rPr lang="zh-TW" altLang="en-US" b="1" dirty="0"/>
              <a:t>進行多次隨機插補</a:t>
            </a:r>
            <a:r>
              <a:rPr lang="zh-TW" altLang="en-US" dirty="0"/>
              <a:t>，逐步選擇有缺失值的變數來進行預測、差補，再繼續換下個變數繼續補值，考慮插補的</a:t>
            </a:r>
            <a:r>
              <a:rPr lang="zh-TW" altLang="en-US" b="1" dirty="0"/>
              <a:t>不確定性</a:t>
            </a:r>
            <a:r>
              <a:rPr lang="zh-TW" altLang="en-US" dirty="0"/>
              <a:t>，直到最終收斂、穩定。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53536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39B0C-296F-B63D-4E89-FDAF19407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5A6FB773-8786-3510-3FFA-72D65967F1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52051" y="726248"/>
            <a:ext cx="5075672" cy="464871"/>
          </a:xfrm>
        </p:spPr>
        <p:txBody>
          <a:bodyPr rtlCol="0"/>
          <a:lstStyle/>
          <a:p>
            <a:pPr rtl="0"/>
            <a:r>
              <a:rPr lang="en-US" altLang="zh-TW" dirty="0"/>
              <a:t>MICE</a:t>
            </a:r>
            <a:endParaRPr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F841177-B737-D844-37D0-D6E271AA9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9</a:t>
            </a:fld>
            <a:endParaRPr lang="zh-TW" altLang="en-US"/>
          </a:p>
        </p:txBody>
      </p:sp>
      <p:sp>
        <p:nvSpPr>
          <p:cNvPr id="12" name="標題 7">
            <a:extLst>
              <a:ext uri="{FF2B5EF4-FFF2-40B4-BE49-F238E27FC236}">
                <a16:creationId xmlns:a16="http://schemas.microsoft.com/office/drawing/2014/main" id="{A0A986CD-38DB-4264-FA29-29D8DFFF7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051" y="24572"/>
            <a:ext cx="5897218" cy="884238"/>
          </a:xfrm>
        </p:spPr>
        <p:txBody>
          <a:bodyPr rtlCol="0"/>
          <a:lstStyle/>
          <a:p>
            <a:pPr rtl="0"/>
            <a:r>
              <a:rPr lang="zh-TW" altLang="en-US" sz="3200" dirty="0"/>
              <a:t>缺失值處理方法</a:t>
            </a:r>
            <a:r>
              <a:rPr lang="zh-TW" altLang="en-US" dirty="0"/>
              <a:t>－</a:t>
            </a:r>
            <a:r>
              <a:rPr lang="en-US" altLang="zh-TW" sz="3200" dirty="0"/>
              <a:t>MICE</a:t>
            </a:r>
            <a:endParaRPr lang="zh-TW" altLang="en-US" dirty="0"/>
          </a:p>
        </p:txBody>
      </p:sp>
      <p:sp>
        <p:nvSpPr>
          <p:cNvPr id="2" name="文字版面配置區 9">
            <a:extLst>
              <a:ext uri="{FF2B5EF4-FFF2-40B4-BE49-F238E27FC236}">
                <a16:creationId xmlns:a16="http://schemas.microsoft.com/office/drawing/2014/main" id="{EC1B15EC-D882-2394-EADB-43D6F363FE69}"/>
              </a:ext>
            </a:extLst>
          </p:cNvPr>
          <p:cNvSpPr txBox="1">
            <a:spLocks/>
          </p:cNvSpPr>
          <p:nvPr/>
        </p:nvSpPr>
        <p:spPr>
          <a:xfrm>
            <a:off x="5712850" y="3326170"/>
            <a:ext cx="5075672" cy="46487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300" baseline="0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zh-TW" dirty="0"/>
              <a:t>MICE</a:t>
            </a:r>
            <a:r>
              <a:rPr lang="zh-TW" altLang="en-US" dirty="0"/>
              <a:t>示意圖</a:t>
            </a:r>
          </a:p>
        </p:txBody>
      </p:sp>
      <p:sp>
        <p:nvSpPr>
          <p:cNvPr id="3" name="內容版面配置區 8">
            <a:extLst>
              <a:ext uri="{FF2B5EF4-FFF2-40B4-BE49-F238E27FC236}">
                <a16:creationId xmlns:a16="http://schemas.microsoft.com/office/drawing/2014/main" id="{8B425B25-3968-5B9A-83D5-772B5AA05C6E}"/>
              </a:ext>
            </a:extLst>
          </p:cNvPr>
          <p:cNvSpPr txBox="1">
            <a:spLocks/>
          </p:cNvSpPr>
          <p:nvPr/>
        </p:nvSpPr>
        <p:spPr>
          <a:xfrm>
            <a:off x="5712850" y="1353427"/>
            <a:ext cx="4954074" cy="1810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dirty="0"/>
              <a:t>Multiple Imputation by Chained Equations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zh-TW" altLang="en-US" dirty="0"/>
              <a:t>一種</a:t>
            </a:r>
            <a:r>
              <a:rPr lang="zh-TW" altLang="en-US" b="1" dirty="0"/>
              <a:t>多重補值</a:t>
            </a:r>
            <a:r>
              <a:rPr lang="zh-TW" altLang="en-US" dirty="0"/>
              <a:t>方法，主要用於處理數據中的缺失值。</a:t>
            </a:r>
            <a:endParaRPr lang="en-US" altLang="zh-TW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zh-TW" altLang="en-US" b="1" dirty="0"/>
              <a:t>對每個有缺失值的欄位</a:t>
            </a:r>
            <a:r>
              <a:rPr lang="zh-TW" altLang="en-US" dirty="0"/>
              <a:t>，使用其餘變數來訓練迴歸模型，並</a:t>
            </a:r>
            <a:r>
              <a:rPr lang="zh-TW" altLang="en-US" b="1" dirty="0"/>
              <a:t>逐步預測及填補</a:t>
            </a:r>
            <a:r>
              <a:rPr lang="zh-TW" altLang="en-US" dirty="0"/>
              <a:t>這些缺失值。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zh-TW" altLang="en-US" b="1" dirty="0"/>
              <a:t>通過迴圈來重複此步驟多次，</a:t>
            </a:r>
            <a:r>
              <a:rPr lang="zh-TW" altLang="en-US" dirty="0"/>
              <a:t>直到收斂為止。</a:t>
            </a:r>
            <a:endParaRPr lang="en-US" altLang="zh-TW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zh-TW" altLang="en-US" dirty="0"/>
              <a:t>最後生成</a:t>
            </a:r>
            <a:r>
              <a:rPr lang="zh-TW" altLang="en-US" b="1" dirty="0"/>
              <a:t>多個填補數據集</a:t>
            </a:r>
            <a:r>
              <a:rPr lang="zh-TW" altLang="en-US" dirty="0"/>
              <a:t>，進行分析並合併結果。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623A56-C4AF-42D1-700D-1107C4A0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572"/>
            <a:ext cx="4954074" cy="6882572"/>
          </a:xfrm>
          <a:prstGeom prst="rect">
            <a:avLst/>
          </a:prstGeom>
        </p:spPr>
      </p:pic>
      <p:pic>
        <p:nvPicPr>
          <p:cNvPr id="5122" name="Picture 2" descr="mice_imputation">
            <a:extLst>
              <a:ext uri="{FF2B5EF4-FFF2-40B4-BE49-F238E27FC236}">
                <a16:creationId xmlns:a16="http://schemas.microsoft.com/office/drawing/2014/main" id="{F39CCA86-3275-B1BE-7EEF-EB8DE59E1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0" y="4137750"/>
            <a:ext cx="5075671" cy="269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AFBA3D18-4E9D-C015-5DC2-0910DC57AE36}"/>
              </a:ext>
            </a:extLst>
          </p:cNvPr>
          <p:cNvGrpSpPr/>
          <p:nvPr/>
        </p:nvGrpSpPr>
        <p:grpSpPr>
          <a:xfrm>
            <a:off x="8657195" y="5645663"/>
            <a:ext cx="2348497" cy="430887"/>
            <a:chOff x="8657195" y="5645663"/>
            <a:chExt cx="2348497" cy="430887"/>
          </a:xfrm>
        </p:grpSpPr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43F1488E-7598-2A1B-8AA6-4217C78B755D}"/>
                </a:ext>
              </a:extLst>
            </p:cNvPr>
            <p:cNvSpPr/>
            <p:nvPr/>
          </p:nvSpPr>
          <p:spPr>
            <a:xfrm>
              <a:off x="8657196" y="5666907"/>
              <a:ext cx="2348496" cy="259185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118B6896-41AC-B434-02C7-3792244E75A2}"/>
                    </a:ext>
                  </a:extLst>
                </p:cNvPr>
                <p:cNvSpPr txBox="1"/>
                <p:nvPr/>
              </p:nvSpPr>
              <p:spPr>
                <a:xfrm>
                  <a:off x="8657195" y="5645663"/>
                  <a:ext cx="2348497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100" b="1" dirty="0">
                      <a:highlight>
                        <a:srgbClr val="FFFF00"/>
                      </a:highlight>
                    </a:rPr>
                    <a:t>對所有缺失值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100" b="1" i="1" smtClean="0">
                              <a:solidFill>
                                <a:srgbClr val="836967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1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sz="11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𝑚𝑖𝑠</m:t>
                          </m:r>
                        </m:sub>
                      </m:sSub>
                    </m:oMath>
                  </a14:m>
                  <a:r>
                    <a:rPr lang="en-US" altLang="zh-TW" sz="1100" b="1" dirty="0">
                      <a:highlight>
                        <a:srgbClr val="FFFF00"/>
                      </a:highlight>
                    </a:rPr>
                    <a:t>​ </a:t>
                  </a:r>
                  <a:r>
                    <a:rPr lang="zh-TW" altLang="en-US" sz="1100" b="1" dirty="0">
                      <a:highlight>
                        <a:srgbClr val="FFFF00"/>
                      </a:highlight>
                    </a:rPr>
                    <a:t>進行積分（整合）</a:t>
                  </a:r>
                  <a:endParaRPr lang="zh-TW" altLang="en-US" sz="1100" dirty="0">
                    <a:highlight>
                      <a:srgbClr val="FFFF00"/>
                    </a:highlight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118B6896-41AC-B434-02C7-3792244E75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7195" y="5645663"/>
                  <a:ext cx="2348497" cy="430887"/>
                </a:xfrm>
                <a:prstGeom prst="rect">
                  <a:avLst/>
                </a:prstGeom>
                <a:blipFill>
                  <a:blip r:embed="rId5"/>
                  <a:stretch>
                    <a:fillRect r="-57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7E956B9D-D1BB-072E-641E-C62392C10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2637" y="4602621"/>
            <a:ext cx="1766148" cy="50880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80C3762-264B-8DD8-4440-163F221BA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2638" y="4016669"/>
            <a:ext cx="1766147" cy="704356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52FDAA78-663F-B11E-5393-D12AE36EDC56}"/>
              </a:ext>
            </a:extLst>
          </p:cNvPr>
          <p:cNvGrpSpPr/>
          <p:nvPr/>
        </p:nvGrpSpPr>
        <p:grpSpPr>
          <a:xfrm>
            <a:off x="6368060" y="3861381"/>
            <a:ext cx="1148888" cy="275984"/>
            <a:chOff x="8657195" y="5645663"/>
            <a:chExt cx="2348497" cy="280429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D58E7C26-DB69-8EC3-0B2C-D68AB8720E31}"/>
                </a:ext>
              </a:extLst>
            </p:cNvPr>
            <p:cNvSpPr/>
            <p:nvPr/>
          </p:nvSpPr>
          <p:spPr>
            <a:xfrm>
              <a:off x="8657196" y="5666907"/>
              <a:ext cx="2348496" cy="259185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65A4E18B-7ECD-358F-377A-F0386A9BC0A3}"/>
                </a:ext>
              </a:extLst>
            </p:cNvPr>
            <p:cNvSpPr txBox="1"/>
            <p:nvPr/>
          </p:nvSpPr>
          <p:spPr>
            <a:xfrm>
              <a:off x="8657195" y="5645663"/>
              <a:ext cx="2160235" cy="1992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100" b="1" dirty="0">
                  <a:highlight>
                    <a:srgbClr val="FFFF00"/>
                  </a:highlight>
                </a:rPr>
                <a:t>經過多次填補</a:t>
              </a:r>
              <a:endParaRPr lang="zh-TW" altLang="en-US" sz="1100" dirty="0">
                <a:highlight>
                  <a:srgbClr val="FFFF00"/>
                </a:highlight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51179CCA-58DE-8302-6651-688C653D8E12}"/>
              </a:ext>
            </a:extLst>
          </p:cNvPr>
          <p:cNvSpPr/>
          <p:nvPr/>
        </p:nvSpPr>
        <p:spPr>
          <a:xfrm>
            <a:off x="10078135" y="6631045"/>
            <a:ext cx="763097" cy="2236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754F2745-58ED-AE77-B83F-3782FE4D4834}"/>
              </a:ext>
            </a:extLst>
          </p:cNvPr>
          <p:cNvGrpSpPr/>
          <p:nvPr/>
        </p:nvGrpSpPr>
        <p:grpSpPr>
          <a:xfrm>
            <a:off x="8777094" y="3852454"/>
            <a:ext cx="1594534" cy="430887"/>
            <a:chOff x="8657195" y="5645663"/>
            <a:chExt cx="2348497" cy="437827"/>
          </a:xfrm>
        </p:grpSpPr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4AB567E-2B0F-8468-2A10-7DA387024731}"/>
                </a:ext>
              </a:extLst>
            </p:cNvPr>
            <p:cNvSpPr/>
            <p:nvPr/>
          </p:nvSpPr>
          <p:spPr>
            <a:xfrm>
              <a:off x="8657196" y="5666907"/>
              <a:ext cx="2348496" cy="259185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54A0DCAE-FEE5-ECE7-B9DC-057F88EACEC5}"/>
                </a:ext>
              </a:extLst>
            </p:cNvPr>
            <p:cNvSpPr txBox="1"/>
            <p:nvPr/>
          </p:nvSpPr>
          <p:spPr>
            <a:xfrm>
              <a:off x="8657195" y="5645663"/>
              <a:ext cx="2160235" cy="4378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100" b="1" dirty="0">
                  <a:highlight>
                    <a:srgbClr val="FFFF00"/>
                  </a:highlight>
                </a:rPr>
                <a:t>合併填補資料的結果</a:t>
              </a:r>
              <a:endParaRPr lang="zh-TW" altLang="en-US" sz="1100" dirty="0">
                <a:highlight>
                  <a:srgbClr val="FFFF00"/>
                </a:highlight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5114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139345_TF55661986_Win32" id="{F2053545-95AB-4321-ABA5-FB93F3F3A557}" vid="{11143FFB-B9F2-43EE-94EC-75054182FEF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技術簡報</Template>
  <TotalTime>2663</TotalTime>
  <Words>1609</Words>
  <Application>Microsoft Office PowerPoint</Application>
  <PresentationFormat>寬螢幕</PresentationFormat>
  <Paragraphs>182</Paragraphs>
  <Slides>26</Slides>
  <Notes>25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9" baseType="lpstr">
      <vt:lpstr>Microsoft JhengHei UI</vt:lpstr>
      <vt:lpstr>SFMono-Regular</vt:lpstr>
      <vt:lpstr>source-code-pro</vt:lpstr>
      <vt:lpstr>source-serif-pro</vt:lpstr>
      <vt:lpstr>新細明體</vt:lpstr>
      <vt:lpstr>Arial</vt:lpstr>
      <vt:lpstr>Biome Light</vt:lpstr>
      <vt:lpstr>Cambria Math</vt:lpstr>
      <vt:lpstr>Courier New</vt:lpstr>
      <vt:lpstr>Lato</vt:lpstr>
      <vt:lpstr>Merriweather Sans</vt:lpstr>
      <vt:lpstr>Wingdings</vt:lpstr>
      <vt:lpstr>Office 佈景主題</vt:lpstr>
      <vt:lpstr>HIDDEN Traps: Handling Missing Data in Regression and linear model.</vt:lpstr>
      <vt:lpstr>Outline</vt:lpstr>
      <vt:lpstr>Introduction to Regression &amp; Data Issues</vt:lpstr>
      <vt:lpstr>Introduction to Regression &amp; Data Issues</vt:lpstr>
      <vt:lpstr>Missing Data</vt:lpstr>
      <vt:lpstr>Missing Data－缺失值類型</vt:lpstr>
      <vt:lpstr>Missing Data</vt:lpstr>
      <vt:lpstr>Missing Data－缺失值處理方法</vt:lpstr>
      <vt:lpstr>缺失值處理方法－MICE</vt:lpstr>
      <vt:lpstr>實例操作</vt:lpstr>
      <vt:lpstr>安裝相關套件</vt:lpstr>
      <vt:lpstr>觀察數據、發現有類別型資料</vt:lpstr>
      <vt:lpstr>數據集前處理&amp;確認預處理後資料大小</vt:lpstr>
      <vt:lpstr>實作四種方式並測試準確度－Deletion（刪除法）</vt:lpstr>
      <vt:lpstr>實作四種方式並測試準確度－Mean Imputation（平均值補值）</vt:lpstr>
      <vt:lpstr>實作四種方式並測試準確度－Regression Imputation（線性迴歸補值）</vt:lpstr>
      <vt:lpstr>實作四種方式並測試準確度－MICE（多重插補法）</vt:lpstr>
      <vt:lpstr>綜合版</vt:lpstr>
      <vt:lpstr>綜合版</vt:lpstr>
      <vt:lpstr>綜合版</vt:lpstr>
      <vt:lpstr>綜合版</vt:lpstr>
      <vt:lpstr>綜合版</vt:lpstr>
      <vt:lpstr>準確率比較</vt:lpstr>
      <vt:lpstr>結論</vt:lpstr>
      <vt:lpstr>參考資料</vt:lpstr>
      <vt:lpstr>感謝聆聽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琮竣 黃</dc:creator>
  <cp:lastModifiedBy>琮竣 黃</cp:lastModifiedBy>
  <cp:revision>11</cp:revision>
  <dcterms:created xsi:type="dcterms:W3CDTF">2025-03-04T05:40:11Z</dcterms:created>
  <dcterms:modified xsi:type="dcterms:W3CDTF">2025-03-13T08:20:40Z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